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6" r:id="rId2"/>
    <p:sldId id="257" r:id="rId3"/>
    <p:sldId id="258" r:id="rId4"/>
    <p:sldId id="271" r:id="rId5"/>
    <p:sldId id="278" r:id="rId6"/>
    <p:sldId id="270" r:id="rId7"/>
    <p:sldId id="279" r:id="rId8"/>
    <p:sldId id="280" r:id="rId9"/>
    <p:sldId id="267" r:id="rId10"/>
    <p:sldId id="262" r:id="rId11"/>
    <p:sldId id="273" r:id="rId12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B700EA8-4832-039F-6958-513B0104E70F}" name="Landes, Sarah" initials="SL" userId="S::LAN055@henrico.gov::2fa4a1b7-e6e7-42de-a80a-cb95368952f6" providerId="AD"/>
  <p188:author id="{E39EB5C5-EF20-AC54-EFB4-91662507BB37}" name="Law, Lauren" initials="LL" userId="S::law047@henrico.gov::10212ac5-eba6-4bc1-a507-89cc0447193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1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4F5F25D0-B067-4864-826D-B036D7FA5F72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0"/>
            <a:ext cx="5560060" cy="3636706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B69637D-CD38-4262-8FC8-44E52796F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802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916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916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defTabSz="924916">
              <a:defRPr/>
            </a:pPr>
            <a:fld id="{F7021451-1387-4CA6-816F-3879F97B5CBC}" type="slidenum">
              <a:rPr lang="en-US" sz="1800">
                <a:solidFill>
                  <a:prstClr val="black"/>
                </a:solidFill>
                <a:latin typeface="Aptos" panose="02110004020202020204"/>
              </a:rPr>
              <a:pPr algn="l" defTabSz="924916">
                <a:defRPr/>
              </a:pPr>
              <a:t>4</a:t>
            </a:fld>
            <a:endParaRPr lang="en-US" sz="1800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1D04D-D909-89F1-DA1C-0E3DD6714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D25AD9-5A0B-8665-029B-84E41145B7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485CB3-AED1-8F9A-BF1F-DCBA09EBDF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3AC251-A9E8-04E9-62B0-71944D9EC6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defTabSz="924916">
              <a:defRPr/>
            </a:pPr>
            <a:fld id="{F7021451-1387-4CA6-816F-3879F97B5CBC}" type="slidenum">
              <a:rPr lang="en-US" sz="1800">
                <a:solidFill>
                  <a:prstClr val="black"/>
                </a:solidFill>
                <a:latin typeface="Aptos" panose="02110004020202020204"/>
              </a:rPr>
              <a:pPr algn="l" defTabSz="924916">
                <a:defRPr/>
              </a:pPr>
              <a:t>5</a:t>
            </a:fld>
            <a:endParaRPr lang="en-US" sz="1800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98820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defTabSz="924916">
              <a:defRPr/>
            </a:pPr>
            <a:fld id="{F7021451-1387-4CA6-816F-3879F97B5CBC}" type="slidenum">
              <a:rPr lang="en-US" sz="1800">
                <a:solidFill>
                  <a:prstClr val="black"/>
                </a:solidFill>
                <a:latin typeface="Aptos" panose="02110004020202020204"/>
              </a:rPr>
              <a:pPr algn="l" defTabSz="924916">
                <a:defRPr/>
              </a:pPr>
              <a:t>6</a:t>
            </a:fld>
            <a:endParaRPr lang="en-US" sz="1800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DDAFB-4590-8E85-E490-DC4EFF6A4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808BF1-1459-363C-A723-DA3696504D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5BC8A6-E608-932A-A0D3-FBAC351A85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BDFE01-636C-62C2-6E03-ADAFD6A135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defTabSz="924916">
              <a:defRPr/>
            </a:pPr>
            <a:fld id="{F7021451-1387-4CA6-816F-3879F97B5CBC}" type="slidenum">
              <a:rPr lang="en-US" sz="1800">
                <a:solidFill>
                  <a:prstClr val="black"/>
                </a:solidFill>
                <a:latin typeface="Aptos" panose="02110004020202020204"/>
              </a:rPr>
              <a:pPr algn="l" defTabSz="924916">
                <a:defRPr/>
              </a:pPr>
              <a:t>7</a:t>
            </a:fld>
            <a:endParaRPr lang="en-US" sz="1800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280418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2229D-FF4A-99BA-D605-2F219EC66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7C5430-22DC-24CC-7597-1CDE89D182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D803C4-6716-A016-5680-2F256AB4AB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8A282E-4377-32AD-7CDC-50160F537D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defTabSz="924916">
              <a:defRPr/>
            </a:pPr>
            <a:fld id="{F7021451-1387-4CA6-816F-3879F97B5CBC}" type="slidenum">
              <a:rPr lang="en-US" sz="1800">
                <a:solidFill>
                  <a:prstClr val="black"/>
                </a:solidFill>
                <a:latin typeface="Aptos" panose="02110004020202020204"/>
              </a:rPr>
              <a:pPr algn="l" defTabSz="924916">
                <a:defRPr/>
              </a:pPr>
              <a:t>8</a:t>
            </a:fld>
            <a:endParaRPr lang="en-US" sz="1800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192037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0313F-2E0B-9626-A02C-659B720D4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7A2EDA-8800-DC62-F48F-9613503B34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F39E29-401E-A375-1EC4-56413D4022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421BC8-8E3E-F422-A305-F343EFC8FE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396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68D1E-36C1-4007-AD07-E5FD950CEF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FC5BA5-1425-36E9-9B33-B7CC3F274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43D03F-BB73-E83F-28DB-2890D82A1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3288-0224-4617-9671-0A3D1CBDBFF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BEEB3-07B5-C5CE-0A12-E229B7732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EC8B7-AE9F-9728-7B65-08A59AE94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82243-5364-447A-BE74-6B3D9F256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830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8D409-1F59-0F73-1224-919E752DF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992AF-DBB2-49B5-812A-6C38C3C5B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39796-BDEF-5020-8EDB-450A7B2CC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3288-0224-4617-9671-0A3D1CBDBFF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C6CE1-ACD5-5488-CBF7-657C65248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6A61D-8C81-C28D-C025-53F521C20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82243-5364-447A-BE74-6B3D9F256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52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A6620-6A58-E47F-1644-1BEF08868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625532-00CF-9219-3A84-D107233C4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7F11E-399E-6D36-4F70-07E20C1E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3288-0224-4617-9671-0A3D1CBDBFF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F92B3-EF10-D487-8672-3E874F979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BCCE4-4E8D-CC7F-725F-A286F23E6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82243-5364-447A-BE74-6B3D9F256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763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69D6A-4378-78E6-6DB7-B2DA3BBB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8413F-D8C1-AC29-207B-E65BCACD63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B2D42D-2EED-BDBE-A8C9-1AECCD0AAC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13CE4B-57A3-A5B7-723D-5AE08A71D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3288-0224-4617-9671-0A3D1CBDBFF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7E022B-285F-7AA5-A692-808AF5E16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356F7F-D773-E494-80EF-59F548E9C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82243-5364-447A-BE74-6B3D9F256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19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DBFAF-28E1-D3AD-89D4-060FECF14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D5B25-E0EE-E736-981A-EDA70C8346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A050D1-98A5-5C4E-4809-854483A1D1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F0B37C-EB8E-45A0-70DD-046F0DABF2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C5CED6-2933-BB3B-D3EE-DD716EB1D7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A86D83-3DEC-8882-FA21-33D2F3813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3288-0224-4617-9671-0A3D1CBDBFF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3BB75A-4039-B68A-2BAB-811D67888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590EBB-8265-A4FB-1710-491406B1A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82243-5364-447A-BE74-6B3D9F256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671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5A84E-BA1D-12AA-0A9F-F472D136F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9F77EB-6F44-0A16-0B3A-048F88574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3288-0224-4617-9671-0A3D1CBDBFF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EAC4C2-7673-2E6F-CE20-B2729F2B7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553690-C6E8-93A1-643E-8790EB14F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82243-5364-447A-BE74-6B3D9F256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95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30AF1C-9636-36D8-5A9C-B4EFF076B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3288-0224-4617-9671-0A3D1CBDBFF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D1F8B1-AD0B-0A89-9879-CC01AC37A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A5BEF-AC3D-9B6B-3204-29C4B9C3D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82243-5364-447A-BE74-6B3D9F256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478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CFC3E-072E-5A75-4D72-22FA21330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BE896-2207-0116-4776-E4F4ACEDF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F3F23-56A2-AE5E-34BD-6EA3872CB3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23BEAB-0492-EC23-6B13-68D066C97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3288-0224-4617-9671-0A3D1CBDBFF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BF7562-4520-6997-688F-9A7195DA6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634B1A-2E6F-EE2D-4DEB-729B227C3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82243-5364-447A-BE74-6B3D9F256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025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B0714-1321-A2C5-A2B1-252CB9C09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CB32D9-12D1-3068-8BE7-1650F0B949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4850A-FA78-BCAD-327A-41765F74FA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D06241-6F1F-DA58-3BE1-F492B9DE0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3288-0224-4617-9671-0A3D1CBDBFF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22C52C-F963-5EEA-5477-DD65C97E3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B6AC23-1800-DA7F-C06D-1FA682C91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82243-5364-447A-BE74-6B3D9F256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827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C0DF4-D51D-6FD5-2FF9-F47E9CA97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6212FB-B03A-5EE8-03B2-6DAE724811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058B7-7F6B-24D5-35DD-E9C32899C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3288-0224-4617-9671-0A3D1CBDBFF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0BB38-26BC-30C5-650E-C460BD310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DAC2D8-F343-D285-FCB5-41EEF7220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82243-5364-447A-BE74-6B3D9F256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13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789EBC-323F-67A7-2DB5-7A1F552AC7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D19A2F-2FD1-3656-FC83-6624BE2AFC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97BA2-3BB1-C4E6-0E1B-69F8AEE18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3288-0224-4617-9671-0A3D1CBDBFF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6452BA-044E-8763-4B43-AB7AF1BBE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23ACE7-1359-5B9E-F335-94D48AA69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82243-5364-447A-BE74-6B3D9F256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92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952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363F6C-E9C5-E833-9F8D-30C5E1A19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160CF-AB24-0C58-915A-2A6838C4B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93EA7-E56F-767B-E358-74B7729131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C83288-0224-4617-9671-0A3D1CBDBFF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95267C-63F5-FA42-CDD0-B12D68CB9D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E8289-447A-EE24-806E-ABC1B6DEB7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A82243-5364-447A-BE74-6B3D9F256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36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10" Type="http://schemas.openxmlformats.org/officeDocument/2006/relationships/slide" Target="slide11.xml"/><Relationship Id="rId4" Type="http://schemas.openxmlformats.org/officeDocument/2006/relationships/slide" Target="slide4.xml"/><Relationship Id="rId9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henrico.gov/organizer/advocate-for-the-aging/" TargetMode="External"/><Relationship Id="rId3" Type="http://schemas.openxmlformats.org/officeDocument/2006/relationships/hyperlink" Target="https://henrico.gov/rec/parks/" TargetMode="External"/><Relationship Id="rId7" Type="http://schemas.openxmlformats.org/officeDocument/2006/relationships/hyperlink" Target="https://www.henricolibrary.org/senior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henrico.gov/rec/places/deep-run/" TargetMode="External"/><Relationship Id="rId11" Type="http://schemas.openxmlformats.org/officeDocument/2006/relationships/image" Target="../media/image2.png"/><Relationship Id="rId5" Type="http://schemas.openxmlformats.org/officeDocument/2006/relationships/hyperlink" Target="https://henrico.gov/rec/places/ehrc/" TargetMode="External"/><Relationship Id="rId10" Type="http://schemas.openxmlformats.org/officeDocument/2006/relationships/hyperlink" Target="https://adulteducation.henricoschools.us/o/adulteducation/page/golden-age-program" TargetMode="External"/><Relationship Id="rId4" Type="http://schemas.openxmlformats.org/officeDocument/2006/relationships/hyperlink" Target="https://henrico.gov/locations/training-center/" TargetMode="External"/><Relationship Id="rId9" Type="http://schemas.openxmlformats.org/officeDocument/2006/relationships/hyperlink" Target="https://henrico.gov/outreach/older-adult-services/engage-newsletter-sign-up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henrico.gov/outreach/older-adult-services/#Support" TargetMode="External"/><Relationship Id="rId3" Type="http://schemas.openxmlformats.org/officeDocument/2006/relationships/hyperlink" Target="https://henrico.gov/outreach/older-adult-services/additional-resources/" TargetMode="External"/><Relationship Id="rId7" Type="http://schemas.openxmlformats.org/officeDocument/2006/relationships/hyperlink" Target="https://henrico.gov/outreach/older-adult-services/#Caregiver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henrico.gov/outreach/older-adult-services/#Community" TargetMode="External"/><Relationship Id="rId5" Type="http://schemas.openxmlformats.org/officeDocument/2006/relationships/hyperlink" Target="https://spancenter.org/service/caregiver-support/" TargetMode="External"/><Relationship Id="rId4" Type="http://schemas.openxmlformats.org/officeDocument/2006/relationships/hyperlink" Target="https://spancenter.org/about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y.viabenefits.com/Henrico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viabenefits.com/account/signup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thegrooveviabenefits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mployees.henrico.gov/benefits/oe/retiree_oe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view.ceros.com/anthem/va-behavioralhealth/p/1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my.viabenefits.com/Henrico" TargetMode="External"/><Relationship Id="rId3" Type="http://schemas.openxmlformats.org/officeDocument/2006/relationships/hyperlink" Target="mailto:HR-Benefits@henrico.gov" TargetMode="External"/><Relationship Id="rId7" Type="http://schemas.openxmlformats.org/officeDocument/2006/relationships/hyperlink" Target="https://www.varetire.org/contact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articipant.empower-retirement.com/participant/#/login" TargetMode="External"/><Relationship Id="rId5" Type="http://schemas.openxmlformats.org/officeDocument/2006/relationships/hyperlink" Target="mailto:chip.richardson@empower.com" TargetMode="External"/><Relationship Id="rId10" Type="http://schemas.openxmlformats.org/officeDocument/2006/relationships/hyperlink" Target="https://deltadentalva.com/members/henrico-county" TargetMode="External"/><Relationship Id="rId4" Type="http://schemas.openxmlformats.org/officeDocument/2006/relationships/hyperlink" Target="https://employees.henrico.gov/benefits/retiree-benefits/" TargetMode="External"/><Relationship Id="rId9" Type="http://schemas.openxmlformats.org/officeDocument/2006/relationships/hyperlink" Target="https://www.anthem.com/account-login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5696" y="1738042"/>
            <a:ext cx="140208" cy="3648904"/>
          </a:xfrm>
          <a:prstGeom prst="rect">
            <a:avLst/>
          </a:prstGeom>
          <a:solidFill>
            <a:srgbClr val="637154"/>
          </a:solidFill>
          <a:ln w="12700">
            <a:solidFill>
              <a:srgbClr val="637154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7" name="Text 5"/>
          <p:cNvSpPr>
            <a:spLocks noGrp="1"/>
          </p:cNvSpPr>
          <p:nvPr>
            <p:ph type="title" idx="4294967295"/>
          </p:nvPr>
        </p:nvSpPr>
        <p:spPr>
          <a:xfrm>
            <a:off x="890016" y="1738042"/>
            <a:ext cx="10728960" cy="10363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121917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5867" dirty="0">
                <a:solidFill>
                  <a:srgbClr val="38496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Retiree Digest</a:t>
            </a:r>
            <a:endParaRPr lang="en-US" sz="5867" dirty="0">
              <a:latin typeface="+mn-lt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938784" y="2645314"/>
            <a:ext cx="1072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800" dirty="0">
                <a:solidFill>
                  <a:srgbClr val="4E769B"/>
                </a:solidFill>
                <a:latin typeface="Poppins" pitchFamily="34" charset="0"/>
                <a:cs typeface="Poppins" pitchFamily="34" charset="-120"/>
              </a:rPr>
              <a:t>6</a:t>
            </a:r>
            <a:r>
              <a:rPr lang="en-US" sz="4800" baseline="30000" dirty="0">
                <a:solidFill>
                  <a:srgbClr val="4E769B"/>
                </a:solidFill>
                <a:latin typeface="Poppins" pitchFamily="34" charset="0"/>
                <a:cs typeface="Poppins" pitchFamily="34" charset="-120"/>
              </a:rPr>
              <a:t>th</a:t>
            </a:r>
            <a:r>
              <a:rPr lang="en-US" sz="4800" dirty="0">
                <a:solidFill>
                  <a:srgbClr val="4E769B"/>
                </a:solidFill>
                <a:latin typeface="Poppins" pitchFamily="34" charset="0"/>
                <a:cs typeface="Poppins" pitchFamily="34" charset="-120"/>
              </a:rPr>
              <a:t> Edition | October 2026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847344" y="3559714"/>
            <a:ext cx="10728960" cy="1827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br>
              <a:rPr lang="en-US" dirty="0">
                <a:latin typeface="Poppins" pitchFamily="34" charset="0"/>
                <a:ea typeface="Poppins" pitchFamily="34" charset="-122"/>
                <a:cs typeface="Poppins" pitchFamily="34" charset="-120"/>
              </a:rPr>
            </a:br>
            <a: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  <a:t>Providing You with the Most Up-to-Date Benefit Information for Actively Enrolled Henrico County Retirees</a:t>
            </a:r>
          </a:p>
          <a:p>
            <a:endParaRPr lang="en-US" b="1" dirty="0">
              <a:solidFill>
                <a:srgbClr val="637154"/>
              </a:solidFill>
              <a:latin typeface="Poppins" panose="00000500000000000000" pitchFamily="2" charset="0"/>
              <a:ea typeface="Poppins" pitchFamily="34" charset="-122"/>
              <a:cs typeface="Poppins" panose="00000500000000000000" pitchFamily="2" charset="0"/>
            </a:endParaRPr>
          </a:p>
          <a:p>
            <a:pPr algn="ctr"/>
            <a:endParaRPr lang="en-US" i="1" dirty="0"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algn="ctr"/>
            <a:r>
              <a:rPr lang="en-US" i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Presented by Henrico County Department of Human Resources, Benefits Division</a:t>
            </a:r>
            <a:br>
              <a:rPr lang="en-US" dirty="0">
                <a:latin typeface="Poppins" pitchFamily="34" charset="0"/>
                <a:ea typeface="Poppins" pitchFamily="34" charset="-122"/>
                <a:cs typeface="Poppins" pitchFamily="34" charset="-120"/>
              </a:rPr>
            </a:b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55D331E-5A83-00DD-8630-9EF9DB211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6896" y="498868"/>
            <a:ext cx="4050849" cy="11135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384967"/>
          </a:solidFill>
          <a:ln>
            <a:solidFill/>
          </a:ln>
        </p:spPr>
        <p:txBody>
          <a:bodyPr/>
          <a:lstStyle/>
          <a:p>
            <a:pPr defTabSz="91437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09600" y="97536"/>
            <a:ext cx="10972800" cy="102412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121917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467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This Issue:</a:t>
            </a:r>
            <a:endParaRPr lang="en-US" sz="3467" dirty="0"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" y="1402080"/>
            <a:ext cx="3657600" cy="499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4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" y="1402080"/>
            <a:ext cx="3657600" cy="146304"/>
          </a:xfrm>
          <a:prstGeom prst="rect">
            <a:avLst/>
          </a:prstGeom>
          <a:solidFill>
            <a:srgbClr val="384967"/>
          </a:solidFill>
          <a:ln w="12700">
            <a:solidFill>
              <a:srgbClr val="384967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12064" y="2346960"/>
            <a:ext cx="3364992" cy="582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38496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Social &amp; Mental Wellbeing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609600" y="3438144"/>
            <a:ext cx="3230880" cy="2682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34" charset="0"/>
                <a:ea typeface="Poppins" pitchFamily="34" charset="-122"/>
                <a:cs typeface="Poppins" pitchFamily="34" charset="-120"/>
                <a:hlinkClick r:id="rId3" action="ppaction://hlinksldjump"/>
              </a:rPr>
              <a:t>Tips for Staying Connected in Retirement</a:t>
            </a:r>
            <a:r>
              <a:rPr lang="en-US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34" charset="0"/>
                <a:ea typeface="Poppins" pitchFamily="34" charset="-122"/>
                <a:cs typeface="Poppins" pitchFamily="34" charset="-120"/>
                <a:hlinkClick r:id="rId4" action="ppaction://hlinksldjump"/>
              </a:rPr>
              <a:t>Available Community Support and Local Wellness Resources</a:t>
            </a:r>
            <a:endParaRPr lang="en-US" dirty="0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97680" y="1429513"/>
            <a:ext cx="3657600" cy="499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400" dirty="0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03776" y="1402080"/>
            <a:ext cx="3657600" cy="146304"/>
          </a:xfrm>
          <a:prstGeom prst="rect">
            <a:avLst/>
          </a:prstGeom>
          <a:solidFill>
            <a:srgbClr val="637154"/>
          </a:solidFill>
          <a:ln w="12700">
            <a:solidFill>
              <a:srgbClr val="637154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4486656" y="2258568"/>
            <a:ext cx="347472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38496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Health &amp; Wellness</a:t>
            </a:r>
            <a:endParaRPr lang="en-US" sz="2400" dirty="0"/>
          </a:p>
        </p:txBody>
      </p:sp>
      <p:sp>
        <p:nvSpPr>
          <p:cNvPr id="13" name="Text 9"/>
          <p:cNvSpPr/>
          <p:nvPr/>
        </p:nvSpPr>
        <p:spPr>
          <a:xfrm>
            <a:off x="4517136" y="3323844"/>
            <a:ext cx="3230880" cy="2682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COMING SOON: </a:t>
            </a:r>
            <a:r>
              <a:rPr lang="en-US" dirty="0">
                <a:latin typeface="Poppins" pitchFamily="34" charset="0"/>
                <a:ea typeface="Poppins" pitchFamily="34" charset="-122"/>
                <a:cs typeface="Poppins" pitchFamily="34" charset="-120"/>
                <a:hlinkClick r:id="rId5" action="ppaction://hlinksldjump"/>
              </a:rPr>
              <a:t>Open Enrollment 2027 </a:t>
            </a:r>
            <a:endParaRPr lang="en-US" dirty="0"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34" charset="0"/>
                <a:cs typeface="Poppins" pitchFamily="34" charset="-120"/>
                <a:hlinkClick r:id="rId6" action="ppaction://hlinksldjump"/>
              </a:rPr>
              <a:t>Enrollment Assistance for Medicare-coordinated Plans </a:t>
            </a:r>
            <a:endParaRPr lang="en-US" dirty="0">
              <a:latin typeface="Poppins" pitchFamily="34" charset="0"/>
              <a:cs typeface="Poppins" pitchFamily="34" charset="-120"/>
            </a:endParaRP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34" charset="0"/>
                <a:cs typeface="Poppins" pitchFamily="34" charset="-120"/>
                <a:hlinkClick r:id="rId7" action="ppaction://hlinksldjump"/>
              </a:rPr>
              <a:t>Dental Benefits</a:t>
            </a:r>
            <a:endParaRPr lang="en-US" dirty="0">
              <a:latin typeface="Poppins" pitchFamily="34" charset="0"/>
              <a:cs typeface="Poppins" pitchFamily="34" charset="-120"/>
            </a:endParaRPr>
          </a:p>
        </p:txBody>
      </p:sp>
      <p:sp>
        <p:nvSpPr>
          <p:cNvPr id="14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05216" y="1402080"/>
            <a:ext cx="3657600" cy="499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400" dirty="0"/>
          </a:p>
        </p:txBody>
      </p:sp>
      <p:sp>
        <p:nvSpPr>
          <p:cNvPr id="15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05216" y="1402080"/>
            <a:ext cx="3657600" cy="146304"/>
          </a:xfrm>
          <a:prstGeom prst="rect">
            <a:avLst/>
          </a:prstGeom>
          <a:solidFill>
            <a:srgbClr val="4E769B"/>
          </a:solidFill>
          <a:ln w="12700">
            <a:solidFill>
              <a:srgbClr val="4E769B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17" name="Text 12"/>
          <p:cNvSpPr/>
          <p:nvPr/>
        </p:nvSpPr>
        <p:spPr>
          <a:xfrm>
            <a:off x="8314944" y="1948017"/>
            <a:ext cx="3401568" cy="129166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384967"/>
                </a:solidFill>
                <a:latin typeface="Poppins" pitchFamily="34" charset="0"/>
                <a:cs typeface="Poppins" pitchFamily="34" charset="-120"/>
              </a:rPr>
              <a:t>Additional Resources &amp; Contact Information</a:t>
            </a:r>
            <a:endParaRPr lang="en-US" sz="2400" dirty="0"/>
          </a:p>
        </p:txBody>
      </p:sp>
      <p:sp>
        <p:nvSpPr>
          <p:cNvPr id="18" name="Text 13"/>
          <p:cNvSpPr/>
          <p:nvPr/>
        </p:nvSpPr>
        <p:spPr>
          <a:xfrm>
            <a:off x="8418576" y="3323844"/>
            <a:ext cx="3230880" cy="2682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34" charset="0"/>
                <a:ea typeface="Poppins" pitchFamily="34" charset="-122"/>
                <a:cs typeface="Poppins" pitchFamily="34" charset="-120"/>
                <a:hlinkClick r:id="rId8" action="ppaction://hlinksldjump"/>
              </a:rPr>
              <a:t>Specialized Anthem Programs at Little or No Cost to You </a:t>
            </a:r>
            <a:endParaRPr lang="en-US" dirty="0"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34" charset="0"/>
                <a:cs typeface="Poppins" pitchFamily="34" charset="-120"/>
                <a:hlinkClick r:id="rId9" action="ppaction://hlinksldjump"/>
              </a:rPr>
              <a:t>Contact Information </a:t>
            </a:r>
            <a:br>
              <a:rPr lang="en-US" dirty="0">
                <a:latin typeface="Poppins" pitchFamily="34" charset="0"/>
                <a:cs typeface="Poppins" pitchFamily="34" charset="-120"/>
              </a:rPr>
            </a:br>
            <a:endParaRPr lang="en-US" dirty="0">
              <a:latin typeface="Poppins" pitchFamily="34" charset="0"/>
              <a:cs typeface="Poppins" pitchFamily="34" charset="-120"/>
            </a:endParaRP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34" charset="0"/>
                <a:cs typeface="Poppins" pitchFamily="34" charset="-120"/>
                <a:hlinkClick r:id="rId10" action="ppaction://hlinksldjump"/>
              </a:rPr>
              <a:t>Tips for a Successful Open Enrollment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384967"/>
          </a:solidFill>
          <a:ln>
            <a:solidFill/>
          </a:ln>
        </p:spPr>
        <p:txBody>
          <a:bodyPr/>
          <a:lstStyle/>
          <a:p>
            <a:pPr defTabSz="91437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 idx="4294967295"/>
          </p:nvPr>
        </p:nvSpPr>
        <p:spPr>
          <a:xfrm>
            <a:off x="463296" y="97536"/>
            <a:ext cx="10363200" cy="102412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121917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Tips for Staying Connected in Retirement</a:t>
            </a:r>
            <a:endParaRPr lang="en-US" sz="32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" y="1402080"/>
            <a:ext cx="5486400" cy="231952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400" dirty="0"/>
          </a:p>
        </p:txBody>
      </p:sp>
      <p:sp>
        <p:nvSpPr>
          <p:cNvPr id="6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292608" y="1402080"/>
            <a:ext cx="97536" cy="2319528"/>
          </a:xfrm>
          <a:prstGeom prst="rect">
            <a:avLst/>
          </a:prstGeom>
          <a:solidFill>
            <a:srgbClr val="384967"/>
          </a:solidFill>
          <a:ln w="12700">
            <a:solidFill>
              <a:srgbClr val="384967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621792" y="1505712"/>
            <a:ext cx="4998720" cy="4632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00" b="1" dirty="0">
                <a:solidFill>
                  <a:srgbClr val="38496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Stay Active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536448" y="1999488"/>
            <a:ext cx="4998720" cy="143693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457189" indent="-457189">
              <a:spcAft>
                <a:spcPts val="933"/>
              </a:spcAft>
              <a:buSzPct val="100000"/>
              <a:buChar char="•"/>
            </a:pPr>
            <a:r>
              <a:rPr lang="en-US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Learn a new hobby</a:t>
            </a:r>
            <a:endParaRPr lang="en-US" dirty="0"/>
          </a:p>
          <a:p>
            <a:pPr marL="457189" indent="-457189">
              <a:spcAft>
                <a:spcPts val="933"/>
              </a:spcAft>
              <a:buSzPct val="100000"/>
              <a:buChar char="•"/>
            </a:pPr>
            <a:r>
              <a:rPr lang="en-US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Join a club or group activity</a:t>
            </a:r>
          </a:p>
          <a:p>
            <a:pPr marL="457189" indent="-457189">
              <a:spcAft>
                <a:spcPts val="933"/>
              </a:spcAft>
              <a:buSzPct val="100000"/>
              <a:buChar char="•"/>
            </a:pPr>
            <a:r>
              <a:rPr lang="en-US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Take a walk through one of Henrico County’s many </a:t>
            </a:r>
            <a:r>
              <a:rPr lang="en-US" dirty="0">
                <a:latin typeface="Poppins" pitchFamily="34" charset="0"/>
                <a:ea typeface="Poppins" pitchFamily="34" charset="-122"/>
                <a:cs typeface="Poppins" pitchFamily="34" charset="-120"/>
                <a:hlinkClick r:id="rId3"/>
              </a:rPr>
              <a:t>beautiful parks</a:t>
            </a:r>
            <a:endParaRPr lang="en-US" dirty="0">
              <a:latin typeface="Poppins" pitchFamily="34" charset="0"/>
              <a:ea typeface="Poppins" pitchFamily="34" charset="-122"/>
              <a:cs typeface="Poppins" pitchFamily="34" charset="-120"/>
            </a:endParaRPr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39840" y="1402080"/>
            <a:ext cx="5486400" cy="231952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400" dirty="0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39840" y="1402080"/>
            <a:ext cx="91440" cy="2319528"/>
          </a:xfrm>
          <a:prstGeom prst="rect">
            <a:avLst/>
          </a:prstGeom>
          <a:solidFill>
            <a:srgbClr val="637154"/>
          </a:solidFill>
          <a:ln w="12700">
            <a:solidFill>
              <a:srgbClr val="637154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6583680" y="1505712"/>
            <a:ext cx="4998720" cy="4632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00" b="1" dirty="0">
                <a:solidFill>
                  <a:srgbClr val="38496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Stay Fit 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583680" y="1773936"/>
            <a:ext cx="4998720" cy="1947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>
              <a:spcAft>
                <a:spcPts val="600"/>
              </a:spcAft>
            </a:pPr>
            <a:r>
              <a:rPr lang="en-US" sz="1700" dirty="0">
                <a:latin typeface="Poppins" panose="00000500000000000000" pitchFamily="2" charset="0"/>
                <a:cs typeface="Poppins" panose="00000500000000000000" pitchFamily="2" charset="0"/>
              </a:rPr>
              <a:t>Access group exercise classes and equipment at one of our three beautiful locations – </a:t>
            </a:r>
            <a:r>
              <a:rPr lang="en-US" sz="1700" b="1" i="1" dirty="0">
                <a:latin typeface="Poppins" panose="00000500000000000000" pitchFamily="2" charset="0"/>
                <a:cs typeface="Poppins" panose="00000500000000000000" pitchFamily="2" charset="0"/>
              </a:rPr>
              <a:t>free </a:t>
            </a:r>
            <a:r>
              <a:rPr lang="en-US" sz="1700" i="1" dirty="0">
                <a:latin typeface="Poppins" panose="00000500000000000000" pitchFamily="2" charset="0"/>
                <a:cs typeface="Poppins" panose="00000500000000000000" pitchFamily="2" charset="0"/>
              </a:rPr>
              <a:t>for Henrico County retirees</a:t>
            </a:r>
            <a:r>
              <a:rPr lang="en-US" sz="1700" dirty="0"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Poppins" panose="00000500000000000000" pitchFamily="2" charset="0"/>
                <a:cs typeface="Poppins" panose="00000500000000000000" pitchFamily="2" charset="0"/>
                <a:hlinkClick r:id="rId4"/>
              </a:rPr>
              <a:t>Western Henrico Training Center</a:t>
            </a:r>
            <a:endParaRPr lang="en-US" sz="15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Poppins" panose="00000500000000000000" pitchFamily="2" charset="0"/>
                <a:cs typeface="Poppins" panose="00000500000000000000" pitchFamily="2" charset="0"/>
                <a:hlinkClick r:id="rId5"/>
              </a:rPr>
              <a:t>Eastern Henrico Recreation Center</a:t>
            </a:r>
            <a:endParaRPr lang="en-US" sz="15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Poppins" panose="00000500000000000000" pitchFamily="2" charset="0"/>
                <a:cs typeface="Poppins" panose="00000500000000000000" pitchFamily="2" charset="0"/>
                <a:hlinkClick r:id="rId6"/>
              </a:rPr>
              <a:t>Deep Run Park &amp; Recreation Center</a:t>
            </a:r>
            <a:endParaRPr lang="en-US" sz="1500" dirty="0"/>
          </a:p>
        </p:txBody>
      </p:sp>
      <p:sp>
        <p:nvSpPr>
          <p:cNvPr id="13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91712" y="3899716"/>
            <a:ext cx="7790688" cy="2756717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400" dirty="0"/>
          </a:p>
        </p:txBody>
      </p:sp>
      <p:sp>
        <p:nvSpPr>
          <p:cNvPr id="14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94176" y="3899716"/>
            <a:ext cx="91440" cy="2756717"/>
          </a:xfrm>
          <a:prstGeom prst="rect">
            <a:avLst/>
          </a:prstGeom>
          <a:solidFill>
            <a:srgbClr val="4E769B"/>
          </a:solidFill>
          <a:ln w="12700">
            <a:solidFill>
              <a:srgbClr val="4E769B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3931920" y="3977250"/>
            <a:ext cx="4998720" cy="4632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67" b="1" dirty="0">
                <a:solidFill>
                  <a:srgbClr val="384967"/>
                </a:solidFill>
                <a:latin typeface="Poppins" pitchFamily="34" charset="0"/>
                <a:cs typeface="Poppins" pitchFamily="34" charset="-120"/>
              </a:rPr>
              <a:t>Stay Connected</a:t>
            </a:r>
            <a:endParaRPr lang="en-US" sz="1867" dirty="0"/>
          </a:p>
        </p:txBody>
      </p:sp>
      <p:sp>
        <p:nvSpPr>
          <p:cNvPr id="16" name="Text 13"/>
          <p:cNvSpPr/>
          <p:nvPr/>
        </p:nvSpPr>
        <p:spPr>
          <a:xfrm>
            <a:off x="3931920" y="4518080"/>
            <a:ext cx="7557715" cy="22873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Aft>
                <a:spcPts val="1200"/>
              </a:spcAft>
              <a:buSzPct val="100000"/>
            </a:pPr>
            <a:r>
              <a:rPr lang="en-US" sz="1700" dirty="0">
                <a:latin typeface="Poppins" panose="00000500000000000000" pitchFamily="2" charset="0"/>
                <a:cs typeface="Poppins" panose="00000500000000000000" pitchFamily="2" charset="0"/>
              </a:rPr>
              <a:t>Whether you want to give back, try something new, or meet new people, retiree programming offers an easy way to stay involved and connect with others who share your interests :</a:t>
            </a:r>
          </a:p>
          <a:p>
            <a:pPr marL="285750" indent="-285750">
              <a:spcAft>
                <a:spcPts val="667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Participating in 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  <a:hlinkClick r:id="rId7"/>
              </a:rPr>
              <a:t>HCPL’s special programming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spcAft>
                <a:spcPts val="667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  <a:hlinkClick r:id="rId8"/>
              </a:rPr>
              <a:t>Attending special events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spcAft>
                <a:spcPts val="667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Sign up for 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  <a:hlinkClick r:id="rId9"/>
              </a:rPr>
              <a:t>the </a:t>
            </a:r>
            <a:r>
              <a:rPr lang="en-US" sz="1600" i="1" dirty="0" err="1">
                <a:latin typeface="Poppins" panose="00000500000000000000" pitchFamily="2" charset="0"/>
                <a:cs typeface="Poppins" panose="00000500000000000000" pitchFamily="2" charset="0"/>
                <a:hlinkClick r:id="rId9"/>
              </a:rPr>
              <a:t>EngAGE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  <a:hlinkClick r:id="rId9"/>
              </a:rPr>
              <a:t> newsletter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spcAft>
                <a:spcPts val="667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Enroll in the </a:t>
            </a: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  <a:hlinkClick r:id="rId10"/>
              </a:rPr>
              <a:t>Golden Age Program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spcAft>
                <a:spcPts val="667"/>
              </a:spcAft>
              <a:buSzPct val="100000"/>
            </a:pPr>
            <a:endParaRPr lang="en-US" sz="16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E9212C9-7215-0BC7-D3CD-5572A3580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376" y="3899717"/>
            <a:ext cx="2946554" cy="27567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" y="0"/>
            <a:ext cx="12191695" cy="1188720"/>
          </a:xfrm>
          <a:prstGeom prst="rect">
            <a:avLst/>
          </a:prstGeom>
          <a:solidFill>
            <a:srgbClr val="384967"/>
          </a:solidFill>
          <a:ln>
            <a:solidFill/>
          </a:ln>
        </p:spPr>
        <p:txBody>
          <a:bodyPr/>
          <a:lstStyle/>
          <a:p>
            <a:pPr defTabSz="91437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2" y="0"/>
            <a:ext cx="11094415" cy="11887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377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cs typeface="Poppins" pitchFamily="34" charset="-120"/>
              </a:rPr>
              <a:t>Extra Support is Within Reach!</a:t>
            </a:r>
            <a:endParaRPr lang="en-US" sz="3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74040" y="1559512"/>
            <a:ext cx="10212399" cy="483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377"/>
            <a:r>
              <a:rPr lang="en-US" sz="2400" i="1" dirty="0">
                <a:latin typeface="Poppins" panose="00000500000000000000" pitchFamily="2" charset="0"/>
                <a:cs typeface="Poppins" panose="00000500000000000000" pitchFamily="2" charset="0"/>
              </a:rPr>
              <a:t>Did you know Henrico County offers an array of services for older adults and has a dedicated “</a:t>
            </a:r>
            <a:r>
              <a:rPr lang="en-US" sz="2400" i="1" dirty="0">
                <a:latin typeface="Poppins" panose="00000500000000000000" pitchFamily="2" charset="0"/>
                <a:cs typeface="Poppins" panose="00000500000000000000" pitchFamily="2" charset="0"/>
                <a:hlinkClick r:id="rId3"/>
              </a:rPr>
              <a:t>Advocate for the Aging</a:t>
            </a:r>
            <a:r>
              <a:rPr lang="en-US" sz="2400" i="1" dirty="0">
                <a:latin typeface="Poppins" panose="00000500000000000000" pitchFamily="2" charset="0"/>
                <a:cs typeface="Poppins" panose="00000500000000000000" pitchFamily="2" charset="0"/>
              </a:rPr>
              <a:t>?”</a:t>
            </a:r>
            <a:endParaRPr lang="en-US" sz="2400" i="1" dirty="0">
              <a:latin typeface="Calibri" panose="020F0502020204030204"/>
            </a:endParaRPr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468880"/>
            <a:ext cx="5400904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E3E6EC"/>
            </a:solidFill>
            <a:prstDash val="solid"/>
          </a:ln>
          <a:effectLst>
            <a:outerShdw blurRad="88900" dist="25400" dir="5400000" algn="bl" rotWithShape="0">
              <a:srgbClr val="AAB0BC">
                <a:alpha val="22000"/>
              </a:srgbClr>
            </a:outerShdw>
          </a:effectLst>
        </p:spPr>
        <p:txBody>
          <a:bodyPr/>
          <a:lstStyle/>
          <a:p>
            <a:pPr defTabSz="91437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4"/>
          <p:cNvSpPr/>
          <p:nvPr/>
        </p:nvSpPr>
        <p:spPr>
          <a:xfrm>
            <a:off x="841245" y="2522824"/>
            <a:ext cx="4557533" cy="54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7"/>
            <a:r>
              <a:rPr lang="en-US" sz="2000" b="1" dirty="0">
                <a:solidFill>
                  <a:srgbClr val="38496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Partnership with the </a:t>
            </a:r>
            <a:r>
              <a:rPr lang="en-US" sz="2000" b="1" dirty="0">
                <a:solidFill>
                  <a:srgbClr val="384967"/>
                </a:solidFill>
                <a:latin typeface="Poppins" panose="00000500000000000000" pitchFamily="2" charset="0"/>
                <a:cs typeface="Poppins" panose="00000500000000000000" pitchFamily="2" charset="0"/>
                <a:hlinkClick r:id="rId4"/>
              </a:rPr>
              <a:t>SPAN Center</a:t>
            </a:r>
            <a:endParaRPr lang="en-US" sz="18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7"/>
          <p:cNvSpPr/>
          <p:nvPr/>
        </p:nvSpPr>
        <p:spPr>
          <a:xfrm>
            <a:off x="841246" y="3223260"/>
            <a:ext cx="47791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914377">
              <a:lnSpc>
                <a:spcPct val="104000"/>
              </a:lnSpc>
            </a:pPr>
            <a:r>
              <a:rPr lang="en-US" sz="16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Provides Friendship Cafes, home meals delivery, legal assistance, transportation assistance, </a:t>
            </a:r>
            <a:r>
              <a:rPr lang="en-US" sz="1600" dirty="0">
                <a:latin typeface="Poppins" pitchFamily="34" charset="0"/>
                <a:ea typeface="Poppins" pitchFamily="34" charset="-122"/>
                <a:cs typeface="Poppins" pitchFamily="34" charset="-120"/>
                <a:hlinkClick r:id="rId5"/>
              </a:rPr>
              <a:t>caregiver support </a:t>
            </a:r>
            <a:r>
              <a:rPr lang="en-US" sz="16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and much more </a:t>
            </a:r>
            <a:endParaRPr lang="en-US" sz="1600" dirty="0">
              <a:latin typeface="Calibri" panose="020F0502020204030204"/>
            </a:endParaRPr>
          </a:p>
        </p:txBody>
      </p:sp>
      <p:sp>
        <p:nvSpPr>
          <p:cNvPr id="11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42152" y="2454947"/>
            <a:ext cx="5400904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E3E6EC"/>
            </a:solidFill>
            <a:prstDash val="solid"/>
          </a:ln>
          <a:effectLst>
            <a:outerShdw blurRad="88900" dist="25400" dir="5400000" algn="bl" rotWithShape="0">
              <a:srgbClr val="AAB0BC">
                <a:alpha val="22000"/>
              </a:srgbClr>
            </a:outerShdw>
          </a:effectLst>
        </p:spPr>
        <p:txBody>
          <a:bodyPr/>
          <a:lstStyle/>
          <a:p>
            <a:pPr defTabSz="91437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470751" y="2575427"/>
            <a:ext cx="32612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7"/>
            <a:r>
              <a:rPr lang="en-US" sz="1867" b="1" dirty="0">
                <a:solidFill>
                  <a:srgbClr val="2E3F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Community Engagement</a:t>
            </a:r>
            <a:endParaRPr lang="en-US" sz="18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159603" y="2211493"/>
            <a:ext cx="9326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377"/>
            <a:r>
              <a:rPr lang="en-US" sz="1333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INCLUDED</a:t>
            </a:r>
            <a:endParaRPr lang="en-US" sz="1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470751" y="3105779"/>
            <a:ext cx="4815688" cy="1048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914377">
              <a:lnSpc>
                <a:spcPct val="104000"/>
              </a:lnSpc>
            </a:pPr>
            <a:r>
              <a:rPr lang="en-US" sz="1600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Find ways to </a:t>
            </a:r>
            <a:r>
              <a:rPr lang="en-US" sz="1600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  <a:hlinkClick r:id="rId6"/>
              </a:rPr>
              <a:t>engage with your community </a:t>
            </a:r>
            <a:r>
              <a:rPr lang="en-US" sz="1600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retirement, including sports leagues, recreational clubs and opportunities to volunteer.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553712"/>
            <a:ext cx="5400904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E3E6EC"/>
            </a:solidFill>
            <a:prstDash val="solid"/>
          </a:ln>
          <a:effectLst>
            <a:outerShdw blurRad="88900" dist="25400" dir="5400000" algn="bl" rotWithShape="0">
              <a:srgbClr val="AAB0BC">
                <a:alpha val="22000"/>
              </a:srgbClr>
            </a:outerShdw>
          </a:effectLst>
        </p:spPr>
        <p:txBody>
          <a:bodyPr/>
          <a:lstStyle/>
          <a:p>
            <a:pPr defTabSz="91437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41248" y="4766847"/>
            <a:ext cx="32612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7"/>
            <a:r>
              <a:rPr lang="en-US" sz="1867" b="1" dirty="0">
                <a:solidFill>
                  <a:srgbClr val="2E3F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Caregiver Resources</a:t>
            </a:r>
            <a:endParaRPr lang="en-US" sz="18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724248" y="4379976"/>
            <a:ext cx="9326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377"/>
            <a:r>
              <a:rPr lang="en-US" sz="951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INCLUDED</a:t>
            </a:r>
            <a:endParaRPr lang="en-US" sz="95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41248" y="5321808"/>
            <a:ext cx="481568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914377">
              <a:lnSpc>
                <a:spcPct val="104000"/>
              </a:lnSpc>
            </a:pPr>
            <a:r>
              <a:rPr lang="en-US" sz="1600" dirty="0">
                <a:latin typeface="Poppins" pitchFamily="34" charset="0"/>
                <a:cs typeface="Poppins" pitchFamily="34" charset="-120"/>
              </a:rPr>
              <a:t>Increase your quality of life with </a:t>
            </a:r>
            <a:r>
              <a:rPr lang="en-US" sz="1600" dirty="0">
                <a:latin typeface="Poppins" pitchFamily="34" charset="0"/>
                <a:cs typeface="Poppins" pitchFamily="34" charset="-120"/>
                <a:hlinkClick r:id="rId7"/>
              </a:rPr>
              <a:t>assistance and resources</a:t>
            </a:r>
            <a:r>
              <a:rPr lang="en-US" sz="1600" dirty="0">
                <a:latin typeface="Poppins" pitchFamily="34" charset="0"/>
                <a:cs typeface="Poppins" pitchFamily="34" charset="-120"/>
              </a:rPr>
              <a:t> to support caring for yourself and your family</a:t>
            </a:r>
            <a:endParaRPr lang="en-US" sz="1600" dirty="0">
              <a:latin typeface="Calibri" panose="020F0502020204030204"/>
            </a:endParaRPr>
          </a:p>
        </p:txBody>
      </p:sp>
      <p:sp>
        <p:nvSpPr>
          <p:cNvPr id="23" name="Shap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42152" y="4561936"/>
            <a:ext cx="5400904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E3E6EC"/>
            </a:solidFill>
            <a:prstDash val="solid"/>
          </a:ln>
          <a:effectLst>
            <a:outerShdw blurRad="88900" dist="25400" dir="5400000" algn="bl" rotWithShape="0">
              <a:srgbClr val="AAB0BC">
                <a:alpha val="22000"/>
              </a:srgbClr>
            </a:outerShdw>
          </a:effectLst>
        </p:spPr>
        <p:txBody>
          <a:bodyPr/>
          <a:lstStyle/>
          <a:p>
            <a:pPr defTabSz="91437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534760" y="4799680"/>
            <a:ext cx="3989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7"/>
            <a:r>
              <a:rPr lang="en-US" sz="1867" b="1" dirty="0">
                <a:solidFill>
                  <a:srgbClr val="2E3F5C"/>
                </a:solidFill>
                <a:latin typeface="Poppins" pitchFamily="34" charset="0"/>
                <a:cs typeface="Poppins" pitchFamily="34" charset="-120"/>
              </a:rPr>
              <a:t>Support &amp; Assistance Programs</a:t>
            </a:r>
            <a:endParaRPr lang="en-US" sz="18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17759" y="4379976"/>
            <a:ext cx="9326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377"/>
            <a:endParaRPr lang="en-US" sz="95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534760" y="5330032"/>
            <a:ext cx="48156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914377">
              <a:lnSpc>
                <a:spcPct val="104000"/>
              </a:lnSpc>
            </a:pPr>
            <a:r>
              <a:rPr lang="en-US" sz="1600" dirty="0">
                <a:solidFill>
                  <a:srgbClr val="333333"/>
                </a:solidFill>
                <a:latin typeface="Poppins" pitchFamily="34" charset="0"/>
                <a:cs typeface="Poppins" pitchFamily="34" charset="-120"/>
                <a:hlinkClick r:id="rId8"/>
              </a:rPr>
              <a:t>Additional support and assistance programs </a:t>
            </a:r>
            <a:r>
              <a:rPr lang="en-US" sz="1600" dirty="0">
                <a:solidFill>
                  <a:srgbClr val="333333"/>
                </a:solidFill>
                <a:latin typeface="Poppins" pitchFamily="34" charset="0"/>
                <a:cs typeface="Poppins" pitchFamily="34" charset="-120"/>
              </a:rPr>
              <a:t>may be available to you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B5346-4B18-3146-6DC6-7637B215E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0785D67-2E7E-08E2-C4D4-0401AC31D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" y="0"/>
            <a:ext cx="12191695" cy="1188720"/>
          </a:xfrm>
          <a:prstGeom prst="rect">
            <a:avLst/>
          </a:prstGeom>
          <a:solidFill>
            <a:srgbClr val="384967"/>
          </a:solidFill>
          <a:ln>
            <a:solidFill/>
          </a:ln>
        </p:spPr>
        <p:txBody>
          <a:bodyPr/>
          <a:lstStyle/>
          <a:p>
            <a:pPr defTabSz="91437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5391A55-B1A1-3B6C-32A9-A1CD3336A8F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48642" y="0"/>
            <a:ext cx="11094415" cy="11887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377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+mn-ea"/>
                <a:cs typeface="Poppins" pitchFamily="34" charset="-120"/>
              </a:rPr>
              <a:t>Open Enrollment 2027 is Coming Soon!</a:t>
            </a:r>
            <a:endParaRPr lang="en-US" sz="3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6B9E8D1-1703-65D8-5CF0-165384FCE0A0}"/>
              </a:ext>
            </a:extLst>
          </p:cNvPr>
          <p:cNvSpPr/>
          <p:nvPr/>
        </p:nvSpPr>
        <p:spPr>
          <a:xfrm>
            <a:off x="1587858" y="1572768"/>
            <a:ext cx="901598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377"/>
            <a:r>
              <a:rPr lang="en-US" sz="22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Henrico County’s </a:t>
            </a:r>
            <a:r>
              <a:rPr lang="en-US" sz="2200" b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Retiree Open Enrollment </a:t>
            </a:r>
            <a:r>
              <a:rPr lang="en-US" sz="22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is November 2 through November 25, 2026. The </a:t>
            </a:r>
            <a:r>
              <a:rPr lang="en-US" sz="2200" b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Medicare Annual Open Enrollment Period </a:t>
            </a:r>
            <a:r>
              <a:rPr lang="en-US" sz="22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is October 15 through December 7, 2026.</a:t>
            </a:r>
            <a:endParaRPr lang="en-US" sz="2200" dirty="0"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B77B6F-77F5-5BC6-AE2F-5CF0B6127DB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459841" y="2962656"/>
            <a:ext cx="10021824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b="1" dirty="0">
                <a:latin typeface="Poppins" panose="00000500000000000000" pitchFamily="2" charset="0"/>
                <a:cs typeface="Poppins" panose="00000500000000000000" pitchFamily="2" charset="0"/>
              </a:rPr>
              <a:t>Open Enrollment is the time of the year when you’re able to make changes to your health and dental elections. </a:t>
            </a:r>
            <a:b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Open Enrollment for retirees enrolled in the Anthem group medical and Delta Dental plans is 11/02/2026 through 11/25/2026.</a:t>
            </a:r>
            <a:b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000" i="1" dirty="0">
                <a:latin typeface="Poppins" panose="00000500000000000000" pitchFamily="2" charset="0"/>
                <a:cs typeface="Poppins" panose="00000500000000000000" pitchFamily="2" charset="0"/>
              </a:rPr>
              <a:t>For retirees enrolled in a Medicare plan through </a:t>
            </a:r>
            <a:r>
              <a:rPr lang="en-US" sz="2000" i="1" dirty="0">
                <a:latin typeface="Poppins" panose="00000500000000000000" pitchFamily="2" charset="0"/>
                <a:cs typeface="Poppins" panose="00000500000000000000" pitchFamily="2" charset="0"/>
                <a:hlinkClick r:id="rId3"/>
              </a:rPr>
              <a:t>Via Benefits</a:t>
            </a:r>
            <a:r>
              <a:rPr lang="en-US" sz="2000" i="1" dirty="0">
                <a:latin typeface="Poppins" panose="00000500000000000000" pitchFamily="2" charset="0"/>
                <a:cs typeface="Poppins" panose="00000500000000000000" pitchFamily="2" charset="0"/>
              </a:rPr>
              <a:t>,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 the Medicare Open Enrollment period is 10/15/2026 through 12/07/2026. </a:t>
            </a:r>
            <a:endParaRPr lang="en-US" sz="2000" i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i="1" dirty="0">
                <a:latin typeface="Poppins" panose="00000500000000000000" pitchFamily="2" charset="0"/>
                <a:cs typeface="Poppins" panose="00000500000000000000" pitchFamily="2" charset="0"/>
              </a:rPr>
              <a:t>Retirees enrolled through Via Benefits may receive a courtesy call from Via Benefits to answer questions or go over 2027 plan information.</a:t>
            </a:r>
          </a:p>
        </p:txBody>
      </p:sp>
    </p:spTree>
    <p:extLst>
      <p:ext uri="{BB962C8B-B14F-4D97-AF65-F5344CB8AC3E}">
        <p14:creationId xmlns:p14="http://schemas.microsoft.com/office/powerpoint/2010/main" val="24152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" y="0"/>
            <a:ext cx="12191695" cy="1188720"/>
          </a:xfrm>
          <a:prstGeom prst="rect">
            <a:avLst/>
          </a:prstGeom>
          <a:solidFill>
            <a:srgbClr val="384967"/>
          </a:solidFill>
          <a:ln>
            <a:solidFill/>
          </a:ln>
        </p:spPr>
        <p:txBody>
          <a:bodyPr/>
          <a:lstStyle/>
          <a:p>
            <a:pPr defTabSz="91437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2" y="0"/>
            <a:ext cx="11094415" cy="11887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377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Enrollment Assistance for Medicare-Coordinated Plans</a:t>
            </a:r>
            <a:endParaRPr lang="en-US" sz="30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27048"/>
            <a:ext cx="5400904" cy="4937760"/>
          </a:xfrm>
          <a:prstGeom prst="roundRect">
            <a:avLst>
              <a:gd name="adj" fmla="val 1296"/>
            </a:avLst>
          </a:prstGeom>
          <a:solidFill>
            <a:srgbClr val="FFFFFF"/>
          </a:solidFill>
          <a:ln w="12700">
            <a:solidFill>
              <a:srgbClr val="E3E6EC"/>
            </a:solidFill>
            <a:prstDash val="solid"/>
          </a:ln>
          <a:effectLst>
            <a:outerShdw blurRad="88900" dist="25400" dir="5400000" algn="bl" rotWithShape="0">
              <a:srgbClr val="AAB0BC">
                <a:alpha val="22000"/>
              </a:srgbClr>
            </a:outerShdw>
          </a:effectLst>
        </p:spPr>
        <p:txBody>
          <a:bodyPr/>
          <a:lstStyle/>
          <a:p>
            <a:pPr defTabSz="91437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Shape 2">
            <a:extLst>
              <a:ext uri="{FF2B5EF4-FFF2-40B4-BE49-F238E27FC236}">
                <a16:creationId xmlns:a16="http://schemas.microsoft.com/office/drawing/2014/main" id="{B5433BE2-A3C5-A62E-9277-E4A347B06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338" y="1527048"/>
            <a:ext cx="5093509" cy="4937760"/>
          </a:xfrm>
          <a:prstGeom prst="roundRect">
            <a:avLst>
              <a:gd name="adj" fmla="val 1296"/>
            </a:avLst>
          </a:prstGeom>
          <a:solidFill>
            <a:srgbClr val="FFFFFF"/>
          </a:solidFill>
          <a:ln w="12700">
            <a:solidFill>
              <a:srgbClr val="E3E6EC"/>
            </a:solidFill>
            <a:prstDash val="solid"/>
          </a:ln>
          <a:effectLst>
            <a:outerShdw blurRad="88900" dist="25400" dir="5400000" algn="bl" rotWithShape="0">
              <a:srgbClr val="AAB0BC">
                <a:alpha val="22000"/>
              </a:srgbClr>
            </a:outerShdw>
          </a:effectLst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 i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Text 3">
            <a:extLst>
              <a:ext uri="{FF2B5EF4-FFF2-40B4-BE49-F238E27FC236}">
                <a16:creationId xmlns:a16="http://schemas.microsoft.com/office/drawing/2014/main" id="{2254C9BA-21E2-F728-A046-EF15DDB00D87}"/>
              </a:ext>
            </a:extLst>
          </p:cNvPr>
          <p:cNvSpPr/>
          <p:nvPr/>
        </p:nvSpPr>
        <p:spPr>
          <a:xfrm>
            <a:off x="1289305" y="2189988"/>
            <a:ext cx="4379975" cy="3602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377"/>
            <a:r>
              <a:rPr lang="en-US" sz="2000" b="1" dirty="0">
                <a:latin typeface="Poppins" panose="00000500000000000000" pitchFamily="2" charset="0"/>
                <a:cs typeface="Poppins" panose="00000500000000000000" pitchFamily="2" charset="0"/>
              </a:rPr>
              <a:t>To stay eligible for a monthly healthcare supplement, 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Medicare-eligible retirees must enroll in a Medicare Supplement (MEDIGAP) or Medicare Advantage Plan through our Medicare Exchange partner, 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  <a:hlinkClick r:id="rId3"/>
              </a:rPr>
              <a:t>Via Benefits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D98D5D58-885B-6999-3D20-59599D26F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39" y="1517904"/>
            <a:ext cx="146607" cy="4946904"/>
          </a:xfrm>
          <a:prstGeom prst="rect">
            <a:avLst/>
          </a:prstGeom>
          <a:solidFill>
            <a:srgbClr val="637154"/>
          </a:solidFill>
          <a:ln w="12700">
            <a:solidFill>
              <a:srgbClr val="637154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10" name="Shape 11">
            <a:extLst>
              <a:ext uri="{FF2B5EF4-FFF2-40B4-BE49-F238E27FC236}">
                <a16:creationId xmlns:a16="http://schemas.microsoft.com/office/drawing/2014/main" id="{5AD906E9-B8E6-C989-3553-BDEA8E715A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5849" y="1527048"/>
            <a:ext cx="167490" cy="4937760"/>
          </a:xfrm>
          <a:prstGeom prst="rect">
            <a:avLst/>
          </a:prstGeom>
          <a:solidFill>
            <a:srgbClr val="4E769B"/>
          </a:solidFill>
          <a:ln w="12700">
            <a:solidFill>
              <a:srgbClr val="4E769B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BD4D22-C0A3-685A-D010-FC2EE1AFE510}"/>
              </a:ext>
            </a:extLst>
          </p:cNvPr>
          <p:cNvSpPr txBox="1"/>
          <p:nvPr/>
        </p:nvSpPr>
        <p:spPr>
          <a:xfrm>
            <a:off x="6657978" y="1929253"/>
            <a:ext cx="4479414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A few months prior to turning 65, Henrico County Benefits Office will send you a packet about enrolling in a Medicare-coordinated plan through Via Benefits. Their benefits agents are ready to assist you with reviewing plan options, pricing, and choosing the best plan for you.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1800" i="1" dirty="0">
                <a:latin typeface="Poppins" panose="00000500000000000000" pitchFamily="2" charset="0"/>
                <a:cs typeface="Poppins" panose="00000500000000000000" pitchFamily="2" charset="0"/>
              </a:rPr>
              <a:t>You can check out Via Benefits’ latest news and updates by visiting </a:t>
            </a:r>
            <a:r>
              <a:rPr lang="en-US" sz="1800" i="1" dirty="0">
                <a:latin typeface="Poppins" panose="00000500000000000000" pitchFamily="2" charset="0"/>
                <a:cs typeface="Poppins" panose="00000500000000000000" pitchFamily="2" charset="0"/>
                <a:hlinkClick r:id="rId4"/>
              </a:rPr>
              <a:t>the website for their newsletter, The Groove</a:t>
            </a:r>
            <a:r>
              <a:rPr lang="en-US" sz="1800" i="1" dirty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E4EF7-D14A-0F95-4BDD-43E6530B0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14470C7-A112-D064-7350-795A56126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" y="0"/>
            <a:ext cx="12191695" cy="1188720"/>
          </a:xfrm>
          <a:prstGeom prst="rect">
            <a:avLst/>
          </a:prstGeom>
          <a:solidFill>
            <a:srgbClr val="384967"/>
          </a:solidFill>
          <a:ln>
            <a:solidFill/>
          </a:ln>
        </p:spPr>
        <p:txBody>
          <a:bodyPr/>
          <a:lstStyle/>
          <a:p>
            <a:pPr defTabSz="91437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88D7214-3875-3B8F-8246-0C4C852E7E8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48642" y="0"/>
            <a:ext cx="11094415" cy="11887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377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+mn-ea"/>
                <a:cs typeface="Poppins" pitchFamily="34" charset="-120"/>
              </a:rPr>
              <a:t>Dental Benefits</a:t>
            </a:r>
            <a:endParaRPr lang="en-US" sz="3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8870BD-B06A-AC9E-5254-09E0D9A3648E}"/>
              </a:ext>
            </a:extLst>
          </p:cNvPr>
          <p:cNvSpPr txBox="1"/>
          <p:nvPr/>
        </p:nvSpPr>
        <p:spPr>
          <a:xfrm>
            <a:off x="395934" y="1726861"/>
            <a:ext cx="1133886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Retirees and eligible dependents may stay enrolled in the County’s Delta Dental plans even after enrolling in Medicare. </a:t>
            </a:r>
            <a:b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Some supplemental Medicare (MEDIGAP) and Medicare Advantage plans also include dental benefits.</a:t>
            </a:r>
            <a:b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latin typeface="Poppins" panose="00000500000000000000" pitchFamily="2" charset="0"/>
                <a:cs typeface="Poppins" panose="00000500000000000000" pitchFamily="2" charset="0"/>
              </a:rPr>
              <a:t>If you’re considering switching your Delta Dental plan to a Medicare-coordinated plan with dental benefits, 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it’s a good idea to compare costs, benefits, and provider eligibility before making a final decision.</a:t>
            </a:r>
            <a:b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Delta Dental plan information and rates are available on the 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  <a:hlinkClick r:id="rId3"/>
              </a:rPr>
              <a:t>Retiree Open Enrollment webpage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endParaRPr lang="en-US" dirty="0">
              <a:solidFill>
                <a:srgbClr val="384967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US" dirty="0">
              <a:solidFill>
                <a:srgbClr val="384967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175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DF28B-6E30-A957-DD12-E597937DF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642277F-73C1-588F-54B4-BBDFCA12C1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" y="0"/>
            <a:ext cx="12191695" cy="1188720"/>
          </a:xfrm>
          <a:prstGeom prst="rect">
            <a:avLst/>
          </a:prstGeom>
          <a:solidFill>
            <a:srgbClr val="384967"/>
          </a:solidFill>
          <a:ln>
            <a:solidFill/>
          </a:ln>
        </p:spPr>
        <p:txBody>
          <a:bodyPr/>
          <a:lstStyle/>
          <a:p>
            <a:pPr defTabSz="91437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5731DDF-EAE5-5091-B7B8-955E1E1A95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48642" y="0"/>
            <a:ext cx="11094415" cy="11887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377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+mn-ea"/>
                <a:cs typeface="Poppins" pitchFamily="34" charset="-120"/>
              </a:rPr>
              <a:t>Additional Benefits for Anthem Members</a:t>
            </a:r>
            <a:endParaRPr lang="en-US" sz="3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54A352-B747-59E5-240A-0AA209752CD7}"/>
              </a:ext>
            </a:extLst>
          </p:cNvPr>
          <p:cNvSpPr txBox="1"/>
          <p:nvPr/>
        </p:nvSpPr>
        <p:spPr>
          <a:xfrm>
            <a:off x="368502" y="1726861"/>
            <a:ext cx="11094415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20B0604020202020204" pitchFamily="34" charset="0"/>
              <a:buChar char="v"/>
            </a:pPr>
            <a:r>
              <a:rPr lang="en-US" sz="2000" dirty="0">
                <a:latin typeface="Poppins"/>
                <a:cs typeface="Poppins"/>
              </a:rPr>
              <a:t>Retirees enrolled in Anthem plans will receive additional information at home from each Anthem program partner. </a:t>
            </a:r>
            <a:br>
              <a:rPr lang="en-US" sz="2000" dirty="0">
                <a:latin typeface="Poppins"/>
                <a:cs typeface="Poppins"/>
              </a:rPr>
            </a:br>
            <a:endParaRPr lang="en-US" sz="2000" dirty="0">
              <a:latin typeface="Batang"/>
              <a:ea typeface="Batang"/>
              <a:cs typeface="Poppins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20B0604020202020204" pitchFamily="34" charset="0"/>
              <a:buChar char="v"/>
            </a:pPr>
            <a:r>
              <a:rPr lang="en-US" sz="2000" dirty="0">
                <a:latin typeface="Poppins"/>
                <a:cs typeface="Poppins"/>
              </a:rPr>
              <a:t>These communications will walk you through specific </a:t>
            </a:r>
            <a:br>
              <a:rPr lang="en-US" sz="2000" dirty="0">
                <a:latin typeface="Poppins"/>
                <a:cs typeface="Poppins"/>
              </a:rPr>
            </a:br>
            <a:r>
              <a:rPr lang="en-US" sz="2000" dirty="0">
                <a:latin typeface="Poppins"/>
                <a:cs typeface="Poppins"/>
              </a:rPr>
              <a:t>bonus programs and how to enroll. </a:t>
            </a:r>
            <a:br>
              <a:rPr lang="en-US" sz="2000" dirty="0">
                <a:latin typeface="Poppins"/>
                <a:cs typeface="Poppins"/>
              </a:rPr>
            </a:br>
            <a:endParaRPr lang="en-US" sz="2000" dirty="0">
              <a:latin typeface="Batang"/>
              <a:ea typeface="Batang"/>
              <a:cs typeface="Poppins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20B0604020202020204" pitchFamily="34" charset="0"/>
              <a:buChar char="v"/>
            </a:pPr>
            <a:r>
              <a:rPr lang="en-US" sz="2000" dirty="0">
                <a:latin typeface="Poppins"/>
                <a:cs typeface="Poppins"/>
              </a:rPr>
              <a:t>We encourage members to monitor their mail and take a few minutes to review and act on these materials.</a:t>
            </a:r>
            <a:br>
              <a:rPr lang="en-US" sz="2000" dirty="0">
                <a:latin typeface="Poppins"/>
                <a:cs typeface="Poppins"/>
              </a:rPr>
            </a:br>
            <a:endParaRPr lang="en-US" sz="2000" dirty="0">
              <a:latin typeface="Poppins"/>
              <a:cs typeface="Poppins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20B0604020202020204" pitchFamily="34" charset="0"/>
              <a:buChar char="v"/>
            </a:pPr>
            <a:r>
              <a:rPr lang="en-US" sz="2000" dirty="0">
                <a:latin typeface="Poppins"/>
                <a:ea typeface="Batang"/>
                <a:cs typeface="Poppins"/>
              </a:rPr>
              <a:t>See more info on the following page.</a:t>
            </a:r>
            <a:endParaRPr lang="en-US" sz="2000" dirty="0">
              <a:ea typeface="Batang"/>
            </a:endParaRPr>
          </a:p>
          <a:p>
            <a:endParaRPr lang="en-US" dirty="0">
              <a:solidFill>
                <a:srgbClr val="384967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US" dirty="0">
              <a:solidFill>
                <a:srgbClr val="384967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43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A60E3-34E0-6AD1-D50C-B6A08676E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AF3DEAC-9967-5F81-E5B8-5C3F0EF6B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384967"/>
          </a:solidFill>
          <a:ln>
            <a:solidFill/>
          </a:ln>
        </p:spPr>
        <p:txBody>
          <a:bodyPr/>
          <a:lstStyle/>
          <a:p>
            <a:pPr defTabSz="91437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F21C948-6A78-C48E-F6D2-22C709BAF8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600" y="97536"/>
            <a:ext cx="10972800" cy="102412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121917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933" b="1" dirty="0">
                <a:solidFill>
                  <a:srgbClr val="FFFFFF"/>
                </a:solidFill>
                <a:latin typeface="Poppins" pitchFamily="34" charset="0"/>
                <a:ea typeface="+mn-ea"/>
                <a:cs typeface="Poppins" pitchFamily="34" charset="-120"/>
              </a:rPr>
              <a:t>Anthem Member Programs</a:t>
            </a:r>
            <a:endParaRPr lang="en-US" sz="2933" dirty="0"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BB4DA53-D356-FD55-458D-69A9551E1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" y="1402080"/>
            <a:ext cx="37185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4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1BB7F34D-1ACF-8608-AFBE-4EA7125AD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" y="1402080"/>
            <a:ext cx="3718560" cy="463296"/>
          </a:xfrm>
          <a:prstGeom prst="rect">
            <a:avLst/>
          </a:prstGeom>
          <a:solidFill>
            <a:srgbClr val="384967"/>
          </a:solidFill>
          <a:ln w="12700">
            <a:solidFill>
              <a:srgbClr val="384967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7C1E771-8C2F-7BDE-AD71-410BCBDE1D0A}"/>
              </a:ext>
            </a:extLst>
          </p:cNvPr>
          <p:cNvSpPr/>
          <p:nvPr/>
        </p:nvSpPr>
        <p:spPr>
          <a:xfrm>
            <a:off x="512064" y="1450848"/>
            <a:ext cx="3438144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Vera Whole Health or PCP</a:t>
            </a:r>
            <a:endParaRPr lang="en-US" sz="16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E64EFD0E-5882-22FF-A2B8-5F4F5B782C0E}"/>
              </a:ext>
            </a:extLst>
          </p:cNvPr>
          <p:cNvSpPr/>
          <p:nvPr/>
        </p:nvSpPr>
        <p:spPr>
          <a:xfrm>
            <a:off x="512064" y="1950720"/>
            <a:ext cx="3438144" cy="1706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Vera Whole Health is a near-site clinic that can serve as your PCP, or urgent care needs. </a:t>
            </a:r>
          </a:p>
          <a:p>
            <a:endParaRPr lang="en-US" sz="1400" dirty="0">
              <a:latin typeface="Poppins" pitchFamily="34" charset="0"/>
              <a:cs typeface="Poppins" pitchFamily="34" charset="-120"/>
            </a:endParaRPr>
          </a:p>
          <a:p>
            <a:r>
              <a:rPr lang="en-US" sz="1400" dirty="0">
                <a:latin typeface="Poppins" pitchFamily="34" charset="0"/>
                <a:cs typeface="Poppins" pitchFamily="34" charset="-120"/>
              </a:rPr>
              <a:t>The </a:t>
            </a:r>
            <a:r>
              <a:rPr lang="en-US" sz="1400" b="1" dirty="0">
                <a:latin typeface="Poppins" pitchFamily="34" charset="0"/>
                <a:cs typeface="Poppins" pitchFamily="34" charset="-120"/>
              </a:rPr>
              <a:t>office visit copay is waived for Premier POS and Standard POS plan members</a:t>
            </a:r>
            <a:r>
              <a:rPr lang="en-US" sz="1400" dirty="0">
                <a:latin typeface="Poppins" pitchFamily="34" charset="0"/>
                <a:cs typeface="Poppins" pitchFamily="34" charset="-120"/>
              </a:rPr>
              <a:t>.</a:t>
            </a:r>
            <a:endParaRPr lang="en-US" sz="14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FB0127B6-2E35-CD11-BC67-D25917143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67200" y="1402080"/>
            <a:ext cx="37185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4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9DFB3F59-A92C-3CF6-E1F9-9F55C6728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67200" y="1402080"/>
            <a:ext cx="3718560" cy="463296"/>
          </a:xfrm>
          <a:prstGeom prst="rect">
            <a:avLst/>
          </a:prstGeom>
          <a:solidFill>
            <a:srgbClr val="637154"/>
          </a:solidFill>
          <a:ln w="12700">
            <a:solidFill>
              <a:srgbClr val="637154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5C182E3C-AEC3-E10C-918B-9F005401884C}"/>
              </a:ext>
            </a:extLst>
          </p:cNvPr>
          <p:cNvSpPr/>
          <p:nvPr/>
        </p:nvSpPr>
        <p:spPr>
          <a:xfrm>
            <a:off x="4413504" y="1450848"/>
            <a:ext cx="3438144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Behavioral Health</a:t>
            </a:r>
            <a:endParaRPr lang="en-US" sz="16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1B4AB146-C126-5C52-D560-E87764466E7E}"/>
              </a:ext>
            </a:extLst>
          </p:cNvPr>
          <p:cNvSpPr/>
          <p:nvPr/>
        </p:nvSpPr>
        <p:spPr>
          <a:xfrm>
            <a:off x="4387379" y="1938528"/>
            <a:ext cx="3568775" cy="1706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533"/>
              </a:spcAft>
              <a:buSzPct val="100000"/>
            </a:pPr>
            <a: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Anthem offers cost-effective, easy-to-access behavioral health benefits for all ages. </a:t>
            </a:r>
            <a: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  <a:hlinkClick r:id="rId3"/>
              </a:rPr>
              <a:t>Read more about them.</a:t>
            </a:r>
            <a:endParaRPr lang="en-US" sz="1400" dirty="0"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457189" indent="-457189">
              <a:spcAft>
                <a:spcPts val="533"/>
              </a:spcAft>
              <a:buSzPct val="100000"/>
              <a:buChar char="•"/>
            </a:pPr>
            <a:r>
              <a:rPr lang="en-US" sz="1400" dirty="0">
                <a:latin typeface="Poppins" pitchFamily="34" charset="0"/>
                <a:cs typeface="Poppins" pitchFamily="34" charset="-120"/>
              </a:rPr>
              <a:t>Aspire365</a:t>
            </a:r>
          </a:p>
          <a:p>
            <a:pPr marL="457189" indent="-457189">
              <a:spcAft>
                <a:spcPts val="533"/>
              </a:spcAft>
              <a:buSzPct val="100000"/>
              <a:buChar char="•"/>
            </a:pPr>
            <a:r>
              <a:rPr lang="en-US" sz="1400" dirty="0">
                <a:latin typeface="Poppins" pitchFamily="34" charset="0"/>
                <a:cs typeface="Poppins" pitchFamily="34" charset="-120"/>
              </a:rPr>
              <a:t>Headway</a:t>
            </a:r>
          </a:p>
          <a:p>
            <a:pPr marL="457189" indent="-457189">
              <a:spcAft>
                <a:spcPts val="533"/>
              </a:spcAft>
              <a:buSzPct val="100000"/>
              <a:buChar char="•"/>
            </a:pPr>
            <a:r>
              <a:rPr lang="en-US" sz="1400" dirty="0">
                <a:latin typeface="Poppins" pitchFamily="34" charset="0"/>
                <a:cs typeface="Poppins" pitchFamily="34" charset="-120"/>
              </a:rPr>
              <a:t>Traditional Talk Therapy</a:t>
            </a:r>
            <a:endParaRPr lang="en-US" sz="140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AD90403A-3C76-A62B-2477-2F12358FB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68640" y="1402080"/>
            <a:ext cx="37185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4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914D5BF2-5936-C20A-4604-776C5DB3E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68640" y="1402080"/>
            <a:ext cx="3718560" cy="463296"/>
          </a:xfrm>
          <a:prstGeom prst="rect">
            <a:avLst/>
          </a:prstGeom>
          <a:solidFill>
            <a:srgbClr val="4E769B"/>
          </a:solidFill>
          <a:ln w="12700">
            <a:solidFill>
              <a:srgbClr val="4E769B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B8E471EA-E187-7696-7B91-77799E380473}"/>
              </a:ext>
            </a:extLst>
          </p:cNvPr>
          <p:cNvSpPr/>
          <p:nvPr/>
        </p:nvSpPr>
        <p:spPr>
          <a:xfrm>
            <a:off x="8314944" y="1450848"/>
            <a:ext cx="3438144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67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Virtual Care – LiveHealth Online</a:t>
            </a:r>
            <a:endParaRPr lang="en-US" sz="1467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2AADABC5-5D4F-0F3E-2BC9-586A0273E95B}"/>
              </a:ext>
            </a:extLst>
          </p:cNvPr>
          <p:cNvSpPr/>
          <p:nvPr/>
        </p:nvSpPr>
        <p:spPr>
          <a:xfrm>
            <a:off x="8285208" y="1950720"/>
            <a:ext cx="3511296" cy="1706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Talk with a doctor when you need care at </a:t>
            </a:r>
            <a:r>
              <a:rPr lang="en-US" sz="1400" b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no cost to you</a:t>
            </a:r>
            <a: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.</a:t>
            </a:r>
            <a:b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</a:br>
            <a:endParaRPr lang="en-US" sz="1400" dirty="0"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Anthem medical plan members can access telehealth visits for annual wellness, primary care, urgent care, therapy and psychiatry needs.</a:t>
            </a:r>
            <a:endParaRPr lang="en-US" sz="1400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8672F05E-45EE-ABFF-B309-231D6BE24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" y="4023360"/>
            <a:ext cx="37185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4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BBE40348-D22B-2ECB-C189-80B1DFC313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" y="4023360"/>
            <a:ext cx="3718560" cy="463296"/>
          </a:xfrm>
          <a:prstGeom prst="rect">
            <a:avLst/>
          </a:prstGeom>
          <a:solidFill>
            <a:srgbClr val="3E6991"/>
          </a:solidFill>
          <a:ln w="12700">
            <a:solidFill>
              <a:srgbClr val="3E6991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3FB5D60E-6F1C-8F75-2DF9-68BA6B2EEA96}"/>
              </a:ext>
            </a:extLst>
          </p:cNvPr>
          <p:cNvSpPr/>
          <p:nvPr/>
        </p:nvSpPr>
        <p:spPr>
          <a:xfrm>
            <a:off x="512064" y="4072128"/>
            <a:ext cx="3438144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24/7 Nurseline </a:t>
            </a:r>
            <a:endParaRPr lang="en-US" sz="16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BB10B00F-1B9B-AC86-CB4F-B1274AD997EE}"/>
              </a:ext>
            </a:extLst>
          </p:cNvPr>
          <p:cNvSpPr/>
          <p:nvPr/>
        </p:nvSpPr>
        <p:spPr>
          <a:xfrm>
            <a:off x="432768" y="4581912"/>
            <a:ext cx="3572256" cy="1706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467" dirty="0">
                <a:latin typeface="Poppins" pitchFamily="34" charset="0"/>
                <a:cs typeface="Poppins" pitchFamily="34" charset="-120"/>
              </a:rPr>
              <a:t>If you have an unexpected illness or injury while in the service area that requires immediate treatment, you can call the </a:t>
            </a:r>
            <a:r>
              <a:rPr lang="en-US" sz="1467" b="1" dirty="0">
                <a:latin typeface="Poppins" pitchFamily="34" charset="0"/>
                <a:cs typeface="Poppins" pitchFamily="34" charset="-120"/>
              </a:rPr>
              <a:t>24/7 toll-free NurseLine </a:t>
            </a:r>
            <a:r>
              <a:rPr lang="en-US" sz="1467" dirty="0">
                <a:latin typeface="Poppins" pitchFamily="34" charset="0"/>
                <a:cs typeface="Poppins" pitchFamily="34" charset="-120"/>
              </a:rPr>
              <a:t>to speak with a registered nurse who will advise you on where to go for care. </a:t>
            </a:r>
            <a:endParaRPr lang="en-US" sz="1467" dirty="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A930C8AF-E62E-23A8-7245-B08435034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67200" y="4023360"/>
            <a:ext cx="37185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400" dirty="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E5DA4A71-8AEF-9098-624E-42A72604B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67200" y="4023360"/>
            <a:ext cx="3718560" cy="463296"/>
          </a:xfrm>
          <a:prstGeom prst="rect">
            <a:avLst/>
          </a:prstGeom>
          <a:solidFill>
            <a:srgbClr val="315470"/>
          </a:solidFill>
          <a:ln w="12700">
            <a:solidFill>
              <a:srgbClr val="315470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6D5BCDBB-5F4B-D212-5BEA-9834D7AB3C65}"/>
              </a:ext>
            </a:extLst>
          </p:cNvPr>
          <p:cNvSpPr/>
          <p:nvPr/>
        </p:nvSpPr>
        <p:spPr>
          <a:xfrm>
            <a:off x="4361255" y="4072128"/>
            <a:ext cx="3621024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DispatchHealth &amp; Urgent Care</a:t>
            </a:r>
            <a:endParaRPr lang="en-US" sz="160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B7D54DC6-5F7E-53E7-6D6F-051B25ED24B7}"/>
              </a:ext>
            </a:extLst>
          </p:cNvPr>
          <p:cNvSpPr/>
          <p:nvPr/>
        </p:nvSpPr>
        <p:spPr>
          <a:xfrm>
            <a:off x="4413504" y="4544907"/>
            <a:ext cx="3438144" cy="1706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400" b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DispatchHealth</a:t>
            </a:r>
            <a: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 offers comfortable care at home and is comparable to an in-network urgent care center.</a:t>
            </a:r>
            <a:b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</a:br>
            <a:b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</a:br>
            <a:r>
              <a:rPr lang="en-US" sz="1400" b="1" dirty="0">
                <a:latin typeface="Poppins" pitchFamily="34" charset="0"/>
                <a:cs typeface="Poppins" pitchFamily="34" charset="-120"/>
              </a:rPr>
              <a:t>Urgent Care </a:t>
            </a:r>
            <a:r>
              <a:rPr lang="en-US" sz="1400" dirty="0">
                <a:latin typeface="Poppins" pitchFamily="34" charset="0"/>
                <a:cs typeface="Poppins" pitchFamily="34" charset="-120"/>
              </a:rPr>
              <a:t>Centers, such as Patient First, treat conditions that should be looked at right away, but aren’t life-threatening.</a:t>
            </a:r>
          </a:p>
          <a:p>
            <a:endParaRPr lang="en-US" sz="1333" dirty="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09496499-9B8D-6098-C3E7-9FFD0C1AB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68640" y="4023360"/>
            <a:ext cx="37185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400" dirty="0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38DC9A38-91AA-0086-BF0D-3CD41580A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68640" y="4023360"/>
            <a:ext cx="3718560" cy="463296"/>
          </a:xfrm>
          <a:prstGeom prst="rect">
            <a:avLst/>
          </a:prstGeom>
          <a:solidFill>
            <a:srgbClr val="28334A"/>
          </a:solidFill>
          <a:ln w="12700">
            <a:solidFill>
              <a:srgbClr val="28334A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A1195229-7BF0-54A2-6258-B9DD0D6CCC0D}"/>
              </a:ext>
            </a:extLst>
          </p:cNvPr>
          <p:cNvSpPr/>
          <p:nvPr/>
        </p:nvSpPr>
        <p:spPr>
          <a:xfrm>
            <a:off x="8308848" y="4059936"/>
            <a:ext cx="3438144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Emergency Room</a:t>
            </a:r>
            <a:endParaRPr lang="en-US" sz="160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5B7F1DAC-DCD0-9AE1-4F60-7C37FEE0F2FF}"/>
              </a:ext>
            </a:extLst>
          </p:cNvPr>
          <p:cNvSpPr/>
          <p:nvPr/>
        </p:nvSpPr>
        <p:spPr>
          <a:xfrm>
            <a:off x="8225736" y="4572000"/>
            <a:ext cx="3718560" cy="1706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467" b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If it’s serious, sudden, or severe – call 911 or go to the ER. </a:t>
            </a:r>
            <a:r>
              <a:rPr lang="en-US" sz="1467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For non-emergencies, the ER is the highest cost and longest wait time. </a:t>
            </a:r>
            <a:endParaRPr lang="en-US" sz="1400" dirty="0">
              <a:latin typeface="Poppins" pitchFamily="34" charset="0"/>
              <a:cs typeface="Poppins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93977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" y="0"/>
            <a:ext cx="12191695" cy="1188720"/>
          </a:xfrm>
          <a:prstGeom prst="rect">
            <a:avLst/>
          </a:prstGeom>
          <a:solidFill>
            <a:srgbClr val="384967"/>
          </a:solidFill>
          <a:ln>
            <a:solidFill/>
          </a:ln>
        </p:spPr>
        <p:txBody>
          <a:bodyPr/>
          <a:lstStyle/>
          <a:p>
            <a:pPr defTabSz="91437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2" y="0"/>
            <a:ext cx="11094415" cy="11887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121917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Get In Touch</a:t>
            </a:r>
            <a:endParaRPr lang="en-US" sz="320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645920"/>
            <a:ext cx="3503067" cy="1993392"/>
          </a:xfrm>
          <a:prstGeom prst="roundRect">
            <a:avLst>
              <a:gd name="adj" fmla="val 3211"/>
            </a:avLst>
          </a:prstGeom>
          <a:solidFill>
            <a:srgbClr val="FFFFFF"/>
          </a:solidFill>
          <a:ln w="12700">
            <a:solidFill>
              <a:srgbClr val="E3E6EC"/>
            </a:solidFill>
            <a:prstDash val="solid"/>
          </a:ln>
          <a:effectLst>
            <a:outerShdw blurRad="88900" dist="25400" dir="5400000" algn="bl" rotWithShape="0">
              <a:srgbClr val="AAB0BC">
                <a:alpha val="22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901952"/>
            <a:ext cx="475488" cy="475488"/>
          </a:xfrm>
          <a:prstGeom prst="roundRect">
            <a:avLst>
              <a:gd name="adj" fmla="val 50000"/>
            </a:avLst>
          </a:prstGeom>
          <a:solidFill>
            <a:srgbClr val="5E703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22960" y="19019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✓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426464" y="1901952"/>
            <a:ext cx="2350923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HR Benefits Division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86969" y="2505456"/>
            <a:ext cx="29265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spcAft>
                <a:spcPts val="600"/>
              </a:spcAft>
            </a:pP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(804) 501-7371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  <a:hlinkClick r:id="rId3"/>
              </a:rPr>
              <a:t>Email HR Benefits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  <a:hlinkClick r:id="rId4"/>
              </a:rPr>
              <a:t>Retiree Benefits Page</a:t>
            </a:r>
            <a:endParaRPr lang="en-US" sz="1600" dirty="0"/>
          </a:p>
        </p:txBody>
      </p:sp>
      <p:sp>
        <p:nvSpPr>
          <p:cNvPr id="9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62602" y="1645920"/>
            <a:ext cx="3503067" cy="1993392"/>
          </a:xfrm>
          <a:prstGeom prst="roundRect">
            <a:avLst>
              <a:gd name="adj" fmla="val 3211"/>
            </a:avLst>
          </a:prstGeom>
          <a:solidFill>
            <a:srgbClr val="FFFFFF"/>
          </a:solidFill>
          <a:ln w="12700">
            <a:solidFill>
              <a:srgbClr val="E3E6EC"/>
            </a:solidFill>
            <a:prstDash val="solid"/>
          </a:ln>
          <a:effectLst>
            <a:outerShdw blurRad="88900" dist="25400" dir="5400000" algn="bl" rotWithShape="0">
              <a:srgbClr val="AAB0BC">
                <a:alpha val="22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34" name="Shape 8">
            <a:extLst>
              <a:ext uri="{FF2B5EF4-FFF2-40B4-BE49-F238E27FC236}">
                <a16:creationId xmlns:a16="http://schemas.microsoft.com/office/drawing/2014/main" id="{E12A831B-F225-DA4D-6CF6-71F5E3BC169B}"/>
              </a:ext>
            </a:extLst>
          </p:cNvPr>
          <p:cNvSpPr/>
          <p:nvPr/>
        </p:nvSpPr>
        <p:spPr>
          <a:xfrm>
            <a:off x="4746649" y="1901952"/>
            <a:ext cx="475488" cy="475488"/>
          </a:xfrm>
          <a:prstGeom prst="roundRect">
            <a:avLst>
              <a:gd name="adj" fmla="val 50000"/>
            </a:avLst>
          </a:prstGeom>
          <a:solidFill>
            <a:srgbClr val="4D7399"/>
          </a:solidFill>
          <a:ln/>
        </p:spPr>
        <p:txBody>
          <a:bodyPr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✓</a:t>
            </a: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5359297" y="1946091"/>
            <a:ext cx="2350923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Empower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4479362" y="2522365"/>
            <a:ext cx="3302811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spcAft>
                <a:spcPts val="600"/>
              </a:spcAft>
            </a:pP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(804) 221-1474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  <a:hlinkClick r:id="rId5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  <a:hlinkClick r:id="rId5"/>
              </a:rPr>
              <a:t>Email Chip Richardson 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  <a:hlinkClick r:id="rId6"/>
              </a:rPr>
              <a:t>Log in to Your Account</a:t>
            </a:r>
            <a:endParaRPr lang="en-US" sz="1600" dirty="0"/>
          </a:p>
        </p:txBody>
      </p:sp>
      <p:sp>
        <p:nvSpPr>
          <p:cNvPr id="14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39989" y="1645920"/>
            <a:ext cx="3503067" cy="1993392"/>
          </a:xfrm>
          <a:prstGeom prst="roundRect">
            <a:avLst>
              <a:gd name="adj" fmla="val 3211"/>
            </a:avLst>
          </a:prstGeom>
          <a:solidFill>
            <a:srgbClr val="FFFFFF"/>
          </a:solidFill>
          <a:ln w="12700">
            <a:solidFill>
              <a:srgbClr val="E3E6EC"/>
            </a:solidFill>
            <a:prstDash val="solid"/>
          </a:ln>
          <a:effectLst>
            <a:outerShdw blurRad="88900" dist="25400" dir="5400000" algn="bl" rotWithShape="0">
              <a:srgbClr val="AAB0BC">
                <a:alpha val="22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5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14309" y="1901952"/>
            <a:ext cx="475488" cy="475488"/>
          </a:xfrm>
          <a:prstGeom prst="roundRect">
            <a:avLst>
              <a:gd name="adj" fmla="val 50000"/>
            </a:avLst>
          </a:prstGeom>
          <a:solidFill>
            <a:srgbClr val="5E703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414309" y="19019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✓</a:t>
            </a: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017813" y="1884167"/>
            <a:ext cx="2350923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latin typeface="Poppins" pitchFamily="34" charset="0"/>
                <a:cs typeface="Poppins" pitchFamily="34" charset="-120"/>
              </a:rPr>
              <a:t>Virginia Retirement System (VRS)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567644" y="2505959"/>
            <a:ext cx="2954427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4000"/>
              </a:lnSpc>
              <a:spcAft>
                <a:spcPts val="600"/>
              </a:spcAft>
            </a:pP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1 (888) 827-3847</a:t>
            </a:r>
          </a:p>
          <a:p>
            <a:pPr marL="285750" indent="-285750" algn="ctr">
              <a:lnSpc>
                <a:spcPct val="10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  <a:hlinkClick r:id="rId7"/>
              </a:rPr>
              <a:t>Send a message online</a:t>
            </a:r>
            <a:endParaRPr lang="en-US" sz="1600" i="1" dirty="0"/>
          </a:p>
        </p:txBody>
      </p:sp>
      <p:sp>
        <p:nvSpPr>
          <p:cNvPr id="19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931920"/>
            <a:ext cx="3503067" cy="2141075"/>
          </a:xfrm>
          <a:prstGeom prst="roundRect">
            <a:avLst>
              <a:gd name="adj" fmla="val 3211"/>
            </a:avLst>
          </a:prstGeom>
          <a:solidFill>
            <a:srgbClr val="FFFFFF"/>
          </a:solidFill>
          <a:ln w="12700">
            <a:solidFill>
              <a:srgbClr val="E3E6EC"/>
            </a:solidFill>
            <a:prstDash val="solid"/>
          </a:ln>
          <a:effectLst>
            <a:outerShdw blurRad="88900" dist="25400" dir="5400000" algn="bl" rotWithShape="0">
              <a:srgbClr val="AAB0BC">
                <a:alpha val="22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20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4187952"/>
            <a:ext cx="475488" cy="475488"/>
          </a:xfrm>
          <a:prstGeom prst="roundRect">
            <a:avLst>
              <a:gd name="adj" fmla="val 50000"/>
            </a:avLst>
          </a:prstGeom>
          <a:solidFill>
            <a:srgbClr val="4D7399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22960" y="41879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✓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426465" y="4208067"/>
            <a:ext cx="2350923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Via Benefits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76436" y="4828032"/>
            <a:ext cx="284747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spcAft>
                <a:spcPts val="600"/>
              </a:spcAft>
            </a:pP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1 (866) 256-0914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  <a:hlinkClick r:id="rId8"/>
              </a:rPr>
              <a:t>Log in to Your Account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4" name="Shap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26027" y="3931920"/>
            <a:ext cx="3503067" cy="2141075"/>
          </a:xfrm>
          <a:prstGeom prst="roundRect">
            <a:avLst>
              <a:gd name="adj" fmla="val 3211"/>
            </a:avLst>
          </a:prstGeom>
          <a:solidFill>
            <a:srgbClr val="FFFFFF"/>
          </a:solidFill>
          <a:ln w="12700">
            <a:solidFill>
              <a:srgbClr val="E3E6EC"/>
            </a:solidFill>
            <a:prstDash val="solid"/>
          </a:ln>
          <a:effectLst>
            <a:outerShdw blurRad="88900" dist="25400" dir="5400000" algn="bl" rotWithShape="0">
              <a:srgbClr val="AAB0BC">
                <a:alpha val="22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618635" y="4187952"/>
            <a:ext cx="475488" cy="475488"/>
          </a:xfrm>
          <a:prstGeom prst="roundRect">
            <a:avLst>
              <a:gd name="adj" fmla="val 50000"/>
            </a:avLst>
          </a:prstGeom>
          <a:solidFill>
            <a:srgbClr val="5E703F"/>
          </a:solidFill>
          <a:ln/>
        </p:spPr>
        <p:txBody>
          <a:bodyPr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✓</a:t>
            </a:r>
            <a:endParaRPr lang="en-US" dirty="0"/>
          </a:p>
        </p:txBody>
      </p:sp>
      <p:sp>
        <p:nvSpPr>
          <p:cNvPr id="35" name="Text 10">
            <a:extLst>
              <a:ext uri="{FF2B5EF4-FFF2-40B4-BE49-F238E27FC236}">
                <a16:creationId xmlns:a16="http://schemas.microsoft.com/office/drawing/2014/main" id="{72589243-E23D-6065-09D2-E9AFD40EBD00}"/>
              </a:ext>
            </a:extLst>
          </p:cNvPr>
          <p:cNvSpPr/>
          <p:nvPr/>
        </p:nvSpPr>
        <p:spPr>
          <a:xfrm>
            <a:off x="5222137" y="4177227"/>
            <a:ext cx="2350923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Anthem Member Services</a:t>
            </a:r>
            <a:endParaRPr lang="en-US" sz="1600" dirty="0"/>
          </a:p>
        </p:txBody>
      </p:sp>
      <p:sp>
        <p:nvSpPr>
          <p:cNvPr id="36" name="Text 11">
            <a:extLst>
              <a:ext uri="{FF2B5EF4-FFF2-40B4-BE49-F238E27FC236}">
                <a16:creationId xmlns:a16="http://schemas.microsoft.com/office/drawing/2014/main" id="{D74B0EB3-B621-8BE5-FF10-CC5A11EF019B}"/>
              </a:ext>
            </a:extLst>
          </p:cNvPr>
          <p:cNvSpPr/>
          <p:nvPr/>
        </p:nvSpPr>
        <p:spPr>
          <a:xfrm>
            <a:off x="4746649" y="4828032"/>
            <a:ext cx="2826411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4000"/>
              </a:lnSpc>
              <a:spcAft>
                <a:spcPts val="600"/>
              </a:spcAft>
            </a:pPr>
            <a:r>
              <a:rPr lang="en-US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1 (844) 721-0404</a:t>
            </a:r>
          </a:p>
          <a:p>
            <a:pPr marL="285750" indent="-285750" algn="ctr">
              <a:lnSpc>
                <a:spcPct val="104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34" charset="0"/>
                <a:ea typeface="Poppins" pitchFamily="34" charset="-122"/>
                <a:cs typeface="Poppins" pitchFamily="34" charset="-120"/>
                <a:hlinkClick r:id="rId9"/>
              </a:rPr>
              <a:t>Log in to Your Account</a:t>
            </a:r>
            <a:endParaRPr lang="en-US" sz="1600" dirty="0"/>
          </a:p>
        </p:txBody>
      </p:sp>
      <p:sp>
        <p:nvSpPr>
          <p:cNvPr id="29" name="Shape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21702" y="3913632"/>
            <a:ext cx="3503067" cy="2141076"/>
          </a:xfrm>
          <a:prstGeom prst="roundRect">
            <a:avLst>
              <a:gd name="adj" fmla="val 3211"/>
            </a:avLst>
          </a:prstGeom>
          <a:solidFill>
            <a:srgbClr val="FFFFFF"/>
          </a:solidFill>
          <a:ln w="12700">
            <a:solidFill>
              <a:srgbClr val="E3E6EC"/>
            </a:solidFill>
            <a:prstDash val="solid"/>
          </a:ln>
          <a:effectLst>
            <a:outerShdw blurRad="88900" dist="25400" dir="5400000" algn="bl" rotWithShape="0">
              <a:srgbClr val="AAB0BC">
                <a:alpha val="22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30" name="Shap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14309" y="4187952"/>
            <a:ext cx="475488" cy="475488"/>
          </a:xfrm>
          <a:prstGeom prst="roundRect">
            <a:avLst>
              <a:gd name="adj" fmla="val 50000"/>
            </a:avLst>
          </a:prstGeom>
          <a:solidFill>
            <a:srgbClr val="4D7399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1" name="Text 29"/>
          <p:cNvSpPr/>
          <p:nvPr/>
        </p:nvSpPr>
        <p:spPr>
          <a:xfrm>
            <a:off x="8414309" y="41879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✓</a:t>
            </a: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9017813" y="4187952"/>
            <a:ext cx="2350923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Delta Dental VA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8567644" y="4750277"/>
            <a:ext cx="2954427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04000"/>
              </a:lnSpc>
              <a:spcAft>
                <a:spcPts val="600"/>
              </a:spcAft>
            </a:pPr>
            <a:r>
              <a:rPr lang="en-US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1 (800) 237-6060 </a:t>
            </a:r>
          </a:p>
          <a:p>
            <a:pPr marL="285750" indent="-285750" algn="ctr">
              <a:lnSpc>
                <a:spcPct val="10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34" charset="0"/>
                <a:ea typeface="Poppins" pitchFamily="34" charset="-122"/>
                <a:cs typeface="Poppins" pitchFamily="34" charset="-120"/>
                <a:hlinkClick r:id="rId10"/>
              </a:rPr>
              <a:t>Log in to Your Account</a:t>
            </a:r>
            <a:br>
              <a:rPr lang="en-US" dirty="0">
                <a:latin typeface="Poppins" pitchFamily="34" charset="0"/>
                <a:ea typeface="Poppins" pitchFamily="34" charset="-122"/>
                <a:cs typeface="Poppins" pitchFamily="34" charset="-12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" y="0"/>
            <a:ext cx="12191695" cy="1399032"/>
          </a:xfrm>
          <a:prstGeom prst="rect">
            <a:avLst/>
          </a:prstGeom>
          <a:solidFill>
            <a:srgbClr val="384967"/>
          </a:solidFill>
          <a:ln>
            <a:solidFill/>
          </a:ln>
        </p:spPr>
        <p:txBody>
          <a:bodyPr/>
          <a:lstStyle/>
          <a:p>
            <a:pPr defTabSz="914377"/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331931" y="105156"/>
            <a:ext cx="4709159" cy="11887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121917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Tips for a Successful Open Enrollment</a:t>
            </a:r>
            <a:endParaRPr lang="en-US" sz="3200" dirty="0">
              <a:latin typeface="+mn-lt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5664B95-D19A-E0FF-CAAD-A1E195E9873C}"/>
              </a:ext>
            </a:extLst>
          </p:cNvPr>
          <p:cNvSpPr txBox="1"/>
          <p:nvPr/>
        </p:nvSpPr>
        <p:spPr>
          <a:xfrm>
            <a:off x="5041090" y="345573"/>
            <a:ext cx="71506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Anthem and Delta Dental: 11/2/2026 – 11/25/2026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Via Benefits/Medicare: 10/15/2026 – 12/7/2026</a:t>
            </a:r>
            <a:endParaRPr lang="en-US" dirty="0"/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2" y="1591056"/>
            <a:ext cx="11094415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2700">
            <a:solidFill>
              <a:srgbClr val="E3E6EC"/>
            </a:solidFill>
            <a:prstDash val="solid"/>
          </a:ln>
          <a:effectLst>
            <a:outerShdw blurRad="88900" dist="25400" dir="5400000" algn="bl" rotWithShape="0">
              <a:srgbClr val="AAB0BC">
                <a:alpha val="22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672" y="178308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5E703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4672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9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463040" y="1591056"/>
            <a:ext cx="3383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2E3F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Download Sydney Health</a:t>
            </a:r>
            <a:endParaRPr lang="en-US" sz="1867" dirty="0"/>
          </a:p>
        </p:txBody>
      </p:sp>
      <p:sp>
        <p:nvSpPr>
          <p:cNvPr id="8" name="Text 6"/>
          <p:cNvSpPr/>
          <p:nvPr/>
        </p:nvSpPr>
        <p:spPr>
          <a:xfrm>
            <a:off x="4937762" y="1591056"/>
            <a:ext cx="643097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3000"/>
              </a:lnSpc>
            </a:pPr>
            <a:r>
              <a:rPr lang="en-US" sz="16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Your Anthem ID card, claims, cost estimator, and access to special member programs – all in one app.</a:t>
            </a:r>
            <a:endParaRPr lang="en-US" sz="1600" dirty="0"/>
          </a:p>
        </p:txBody>
      </p:sp>
      <p:sp>
        <p:nvSpPr>
          <p:cNvPr id="9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2" y="2578608"/>
            <a:ext cx="11094415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2700">
            <a:solidFill>
              <a:srgbClr val="E3E6EC"/>
            </a:solidFill>
            <a:prstDash val="solid"/>
          </a:ln>
          <a:effectLst>
            <a:outerShdw blurRad="88900" dist="25400" dir="5400000" algn="bl" rotWithShape="0">
              <a:srgbClr val="AAB0BC">
                <a:alpha val="22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672" y="2770632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4D7399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04672" y="27706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9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463040" y="2578608"/>
            <a:ext cx="3383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2E3F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Schedule your annual wellness exam</a:t>
            </a:r>
            <a:endParaRPr lang="en-US" sz="1867" dirty="0"/>
          </a:p>
        </p:txBody>
      </p:sp>
      <p:sp>
        <p:nvSpPr>
          <p:cNvPr id="13" name="Text 11"/>
          <p:cNvSpPr/>
          <p:nvPr/>
        </p:nvSpPr>
        <p:spPr>
          <a:xfrm>
            <a:off x="4937762" y="2578608"/>
            <a:ext cx="643097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3000"/>
              </a:lnSpc>
            </a:pPr>
            <a:r>
              <a:rPr lang="en-US" sz="16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It’s free each calendar year, and it keeps small problems small. Use Vera Health or your PCP.</a:t>
            </a:r>
            <a:endParaRPr lang="en-US" sz="1600" dirty="0"/>
          </a:p>
        </p:txBody>
      </p:sp>
      <p:sp>
        <p:nvSpPr>
          <p:cNvPr id="14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2" y="3566160"/>
            <a:ext cx="11094415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2700">
            <a:solidFill>
              <a:srgbClr val="E3E6EC"/>
            </a:solidFill>
            <a:prstDash val="solid"/>
          </a:ln>
          <a:effectLst>
            <a:outerShdw blurRad="88900" dist="25400" dir="5400000" algn="bl" rotWithShape="0">
              <a:srgbClr val="AAB0BC">
                <a:alpha val="22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5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672" y="3758184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5E703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04672" y="3758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9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463040" y="3566160"/>
            <a:ext cx="3383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2E3F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Ask Questions Early</a:t>
            </a:r>
            <a:endParaRPr lang="en-US" sz="1867" dirty="0"/>
          </a:p>
        </p:txBody>
      </p:sp>
      <p:sp>
        <p:nvSpPr>
          <p:cNvPr id="18" name="Text 16"/>
          <p:cNvSpPr/>
          <p:nvPr/>
        </p:nvSpPr>
        <p:spPr>
          <a:xfrm>
            <a:off x="4937762" y="3566160"/>
            <a:ext cx="643097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3000"/>
              </a:lnSpc>
            </a:pPr>
            <a:r>
              <a:rPr lang="en-US" sz="16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Think about your current plan and if it’s meeting your needs. To reduce wait times, don’t wait until the last days of your Open Enrollment period. </a:t>
            </a:r>
            <a:endParaRPr lang="en-US" sz="1600" dirty="0"/>
          </a:p>
        </p:txBody>
      </p:sp>
      <p:sp>
        <p:nvSpPr>
          <p:cNvPr id="19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2" y="4553712"/>
            <a:ext cx="11094415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2700">
            <a:solidFill>
              <a:srgbClr val="E3E6EC"/>
            </a:solidFill>
            <a:prstDash val="solid"/>
          </a:ln>
          <a:effectLst>
            <a:outerShdw blurRad="88900" dist="25400" dir="5400000" algn="bl" rotWithShape="0">
              <a:srgbClr val="AAB0BC">
                <a:alpha val="22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20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672" y="4745736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4D7399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04672" y="47457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9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1463040" y="4553712"/>
            <a:ext cx="3383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2E3F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Take NO action</a:t>
            </a:r>
            <a:endParaRPr lang="en-US" sz="1867" dirty="0"/>
          </a:p>
        </p:txBody>
      </p:sp>
      <p:sp>
        <p:nvSpPr>
          <p:cNvPr id="23" name="Text 21"/>
          <p:cNvSpPr/>
          <p:nvPr/>
        </p:nvSpPr>
        <p:spPr>
          <a:xfrm>
            <a:off x="4937762" y="4553712"/>
            <a:ext cx="643097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3000"/>
              </a:lnSpc>
            </a:pPr>
            <a:r>
              <a:rPr lang="en-US" sz="16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If you’re happy with your current plan and benefits, you are not required to take any action during Open Enrollment. Your coverage will continue into the next Plan Year (2027).</a:t>
            </a:r>
            <a:endParaRPr lang="en-US" sz="1600" b="1" dirty="0"/>
          </a:p>
        </p:txBody>
      </p:sp>
      <p:sp>
        <p:nvSpPr>
          <p:cNvPr id="24" name="Shap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2" y="5541263"/>
            <a:ext cx="11173966" cy="971163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2700">
            <a:solidFill>
              <a:srgbClr val="E3E6EC"/>
            </a:solidFill>
            <a:prstDash val="solid"/>
          </a:ln>
          <a:effectLst>
            <a:outerShdw blurRad="88900" dist="25400" dir="5400000" algn="bl" rotWithShape="0">
              <a:srgbClr val="AAB0BC">
                <a:alpha val="22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25" name="Shape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672" y="5733288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5E703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04672" y="57332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9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</a:t>
            </a:r>
            <a:endParaRPr lang="en-US" sz="1900" dirty="0"/>
          </a:p>
        </p:txBody>
      </p:sp>
      <p:sp>
        <p:nvSpPr>
          <p:cNvPr id="27" name="Text 25"/>
          <p:cNvSpPr/>
          <p:nvPr/>
        </p:nvSpPr>
        <p:spPr>
          <a:xfrm>
            <a:off x="1463040" y="5541264"/>
            <a:ext cx="3383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2E3F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Remember When to Act – Time is Limited.</a:t>
            </a:r>
            <a:endParaRPr lang="en-US" sz="1867" dirty="0"/>
          </a:p>
        </p:txBody>
      </p:sp>
      <p:sp>
        <p:nvSpPr>
          <p:cNvPr id="28" name="Text 26"/>
          <p:cNvSpPr/>
          <p:nvPr/>
        </p:nvSpPr>
        <p:spPr>
          <a:xfrm>
            <a:off x="4937762" y="5541264"/>
            <a:ext cx="67052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3000"/>
              </a:lnSpc>
            </a:pPr>
            <a:r>
              <a:rPr lang="en-US" sz="16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If you want to make changes to your Anthem or Delta Dental plan, HR must receive your enrollment form by 11/25/2026. You must call Via Benefits to enroll by 12/7/2026- but don’t wait! 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1238</Words>
  <Application>Microsoft Office PowerPoint</Application>
  <PresentationFormat>Widescreen</PresentationFormat>
  <Paragraphs>143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Batang</vt:lpstr>
      <vt:lpstr>Aptos</vt:lpstr>
      <vt:lpstr>Aptos Display</vt:lpstr>
      <vt:lpstr>Arial</vt:lpstr>
      <vt:lpstr>Calibri</vt:lpstr>
      <vt:lpstr>Poppins</vt:lpstr>
      <vt:lpstr>Wingdings</vt:lpstr>
      <vt:lpstr>Office Theme</vt:lpstr>
      <vt:lpstr>Retiree Digest</vt:lpstr>
      <vt:lpstr>In This Issue:</vt:lpstr>
      <vt:lpstr>Tips for Staying Connected in Retirement</vt:lpstr>
      <vt:lpstr>Extra Support is Within Reach!</vt:lpstr>
      <vt:lpstr>Open Enrollment 2027 is Coming Soon!</vt:lpstr>
      <vt:lpstr>Enrollment Assistance for Medicare-Coordinated Plans</vt:lpstr>
      <vt:lpstr>Dental Benefits</vt:lpstr>
      <vt:lpstr>Additional Benefits for Anthem Members</vt:lpstr>
      <vt:lpstr>Anthem Member Programs</vt:lpstr>
      <vt:lpstr>Get In Touch</vt:lpstr>
      <vt:lpstr>Tips for a Successful Open Enrollment</vt:lpstr>
    </vt:vector>
  </TitlesOfParts>
  <Company>County of Henrico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2027 Retiree Digest</dc:title>
  <dc:creator>HR-Benefits@henrico.gov</dc:creator>
  <cp:lastModifiedBy>Law, Lauren</cp:lastModifiedBy>
  <cp:revision>75</cp:revision>
  <cp:lastPrinted>2026-06-23T13:00:27Z</cp:lastPrinted>
  <dcterms:created xsi:type="dcterms:W3CDTF">2026-06-23T12:59:24Z</dcterms:created>
  <dcterms:modified xsi:type="dcterms:W3CDTF">2026-10-07T17:06:23Z</dcterms:modified>
</cp:coreProperties>
</file>